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1" r:id="rId25"/>
    <p:sldId id="282" r:id="rId26"/>
    <p:sldId id="283" r:id="rId27"/>
    <p:sldId id="284" r:id="rId28"/>
    <p:sldId id="291"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65Warnings.ca.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oehha.ca.gov/proposition-65/crnr/notice-adoption-article-6-clear-and-reasonable-warning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p65warnings.ca.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lauren@stefangeorg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4333" y="1395412"/>
            <a:ext cx="7772400" cy="1470025"/>
          </a:xfrm>
        </p:spPr>
        <p:txBody>
          <a:bodyPr/>
          <a:lstStyle/>
          <a:p>
            <a:r>
              <a:rPr lang="en-US" dirty="0"/>
              <a:t>California Paint Council </a:t>
            </a:r>
          </a:p>
        </p:txBody>
      </p:sp>
      <p:sp>
        <p:nvSpPr>
          <p:cNvPr id="3" name="Subtitle 2"/>
          <p:cNvSpPr>
            <a:spLocks noGrp="1"/>
          </p:cNvSpPr>
          <p:nvPr>
            <p:ph type="subTitle" idx="1"/>
          </p:nvPr>
        </p:nvSpPr>
        <p:spPr>
          <a:xfrm>
            <a:off x="1371600" y="2924703"/>
            <a:ext cx="6400800" cy="2142067"/>
          </a:xfrm>
        </p:spPr>
        <p:txBody>
          <a:bodyPr/>
          <a:lstStyle/>
          <a:p>
            <a:r>
              <a:rPr lang="en-US" dirty="0"/>
              <a:t>2016 Legislative and Regulatory Review </a:t>
            </a: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17600" y="4290483"/>
            <a:ext cx="7027333" cy="1568450"/>
          </a:xfrm>
          <a:prstGeom prst="rect">
            <a:avLst/>
          </a:prstGeom>
          <a:noFill/>
          <a:ln>
            <a:noFill/>
          </a:ln>
        </p:spPr>
      </p:pic>
    </p:spTree>
    <p:extLst>
      <p:ext uri="{BB962C8B-B14F-4D97-AF65-F5344CB8AC3E}">
        <p14:creationId xmlns:p14="http://schemas.microsoft.com/office/powerpoint/2010/main" val="1347808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5017572"/>
          </a:xfrm>
        </p:spPr>
        <p:txBody>
          <a:bodyPr>
            <a:normAutofit fontScale="32500" lnSpcReduction="20000"/>
          </a:bodyPr>
          <a:lstStyle/>
          <a:p>
            <a:pPr marL="0" indent="0">
              <a:buNone/>
            </a:pPr>
            <a:r>
              <a:rPr lang="en-US" sz="7100" b="1" dirty="0">
                <a:solidFill>
                  <a:srgbClr val="CCFFCC"/>
                </a:solidFill>
              </a:rPr>
              <a:t>SB 423 Retail Waste Working Group </a:t>
            </a:r>
          </a:p>
          <a:p>
            <a:pPr marL="0" indent="0">
              <a:buNone/>
            </a:pPr>
            <a:r>
              <a:rPr lang="en-US" sz="7100" dirty="0"/>
              <a:t>This bill requires DTSC to continue activity with the Retail Waste Working Group and identify policies to encourage safe and efficient options for managing surplus household consumer products to the legislature by June 1, 2017. </a:t>
            </a:r>
          </a:p>
          <a:p>
            <a:pPr marL="0" indent="0">
              <a:buNone/>
            </a:pPr>
            <a:r>
              <a:rPr lang="en-US" sz="7100" dirty="0"/>
              <a:t>The workgroup’s goal is to reduce the number of surplus household consumer products unnecessarily treated as hazardous waste. </a:t>
            </a:r>
          </a:p>
          <a:p>
            <a:pPr marL="0" indent="0">
              <a:buNone/>
            </a:pPr>
            <a:r>
              <a:rPr lang="en-US" sz="7100" dirty="0"/>
              <a:t>Current law regulating when a product is deemed waste is vague and has resulted in retailers taking conservative action and disposing of products as hazardous waste that are otherwise viable candidates for sale into secondary markets, donation and/or recycling. </a:t>
            </a:r>
          </a:p>
          <a:p>
            <a:pPr marL="0" indent="0">
              <a:buNone/>
            </a:pPr>
            <a:endParaRPr lang="en-US" sz="4200" b="1" dirty="0">
              <a:solidFill>
                <a:srgbClr val="CCFFCC"/>
              </a:solidFill>
            </a:endParaRPr>
          </a:p>
          <a:p>
            <a:pPr marL="0" indent="0">
              <a:buNone/>
            </a:pPr>
            <a:endParaRPr lang="en-US" sz="6200" b="1" dirty="0">
              <a:solidFill>
                <a:srgbClr val="CCFFCC"/>
              </a:solidFill>
            </a:endParaRPr>
          </a:p>
          <a:p>
            <a:pPr marL="0" indent="0">
              <a:buNone/>
            </a:pPr>
            <a:r>
              <a:rPr lang="en-US" sz="6200" b="1" dirty="0">
                <a:solidFill>
                  <a:srgbClr val="CCFFCC"/>
                </a:solidFill>
              </a:rPr>
              <a:t>Position: Support</a:t>
            </a:r>
          </a:p>
          <a:p>
            <a:pPr marL="0" indent="0">
              <a:buNone/>
            </a:pPr>
            <a:r>
              <a:rPr lang="en-US" sz="6200" b="1" dirty="0">
                <a:solidFill>
                  <a:srgbClr val="CCFFCC"/>
                </a:solidFill>
              </a:rPr>
              <a:t>Status: Signed by the Governor   </a:t>
            </a:r>
          </a:p>
          <a:p>
            <a:pPr marL="0" indent="0">
              <a:buNone/>
            </a:pPr>
            <a:endParaRPr lang="en-US" dirty="0"/>
          </a:p>
        </p:txBody>
      </p:sp>
    </p:spTree>
    <p:extLst>
      <p:ext uri="{BB962C8B-B14F-4D97-AF65-F5344CB8AC3E}">
        <p14:creationId xmlns:p14="http://schemas.microsoft.com/office/powerpoint/2010/main" val="123159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indent="0">
              <a:buNone/>
            </a:pPr>
            <a:r>
              <a:rPr lang="en-US" b="1" dirty="0">
                <a:solidFill>
                  <a:srgbClr val="CCFFCC"/>
                </a:solidFill>
              </a:rPr>
              <a:t>SB 1073 Lead Related Construction Certification </a:t>
            </a:r>
          </a:p>
          <a:p>
            <a:pPr marL="0" indent="0">
              <a:buNone/>
            </a:pPr>
            <a:r>
              <a:rPr lang="en-US" dirty="0"/>
              <a:t>This bill sought to align state regulations governing work impacting leaded paint with US EPA’s Renovation, Repair and Painting rule.  </a:t>
            </a:r>
          </a:p>
          <a:p>
            <a:pPr marL="0" indent="0">
              <a:buNone/>
            </a:pPr>
            <a:r>
              <a:rPr lang="en-US" dirty="0"/>
              <a:t>The bill would have established a state certification process, through the California Department of Public Health (CDPH), for contractors, who would be working in older homes that would likely contain leaded paint. </a:t>
            </a:r>
          </a:p>
          <a:p>
            <a:pPr marL="0" indent="0">
              <a:buNone/>
            </a:pPr>
            <a:r>
              <a:rPr lang="en-US" dirty="0"/>
              <a:t>CPC didn’t take a position on the bill, but continued to track it to make sure the bill wasn’t amended to increase the Childhood Lead Poisoning Prevention Act fees, already paid by coatings manufacturers and oil companies, to pay for this new certification program. </a:t>
            </a:r>
          </a:p>
          <a:p>
            <a:pPr marL="0" indent="0">
              <a:buNone/>
            </a:pPr>
            <a:endParaRPr lang="en-US" dirty="0"/>
          </a:p>
        </p:txBody>
      </p:sp>
    </p:spTree>
    <p:extLst>
      <p:ext uri="{BB962C8B-B14F-4D97-AF65-F5344CB8AC3E}">
        <p14:creationId xmlns:p14="http://schemas.microsoft.com/office/powerpoint/2010/main" val="134815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indent="0">
              <a:buNone/>
            </a:pPr>
            <a:r>
              <a:rPr lang="en-US" b="1" dirty="0">
                <a:solidFill>
                  <a:srgbClr val="CCFFCC"/>
                </a:solidFill>
              </a:rPr>
              <a:t>SB 1073 Continued</a:t>
            </a:r>
            <a:r>
              <a:rPr lang="is-IS" b="1" dirty="0">
                <a:solidFill>
                  <a:srgbClr val="CCFFCC"/>
                </a:solidFill>
              </a:rPr>
              <a:t>…</a:t>
            </a:r>
            <a:r>
              <a:rPr lang="en-US" b="1" dirty="0">
                <a:solidFill>
                  <a:srgbClr val="CCFFCC"/>
                </a:solidFill>
              </a:rPr>
              <a:t> </a:t>
            </a:r>
            <a:endParaRPr lang="en-US" dirty="0"/>
          </a:p>
          <a:p>
            <a:pPr marL="0" indent="0">
              <a:buNone/>
            </a:pPr>
            <a:r>
              <a:rPr lang="en-US" dirty="0"/>
              <a:t>The funding turned out not to be an issue for CPC/ACA.  However, the bill was amended to include language requiring that </a:t>
            </a:r>
            <a:r>
              <a:rPr lang="en-US" i="1" dirty="0"/>
              <a:t>anyone</a:t>
            </a:r>
            <a:r>
              <a:rPr lang="en-US" dirty="0"/>
              <a:t> doing work or painting where leaded paint is likely to exist to be certified though the CDPH program. </a:t>
            </a:r>
          </a:p>
          <a:p>
            <a:pPr marL="0" indent="0">
              <a:buNone/>
            </a:pPr>
            <a:r>
              <a:rPr lang="en-US" dirty="0"/>
              <a:t>CPC requested that the author amend the bill to be clear that only those </a:t>
            </a:r>
            <a:r>
              <a:rPr lang="en-US" u="sng" dirty="0"/>
              <a:t>hired</a:t>
            </a:r>
            <a:r>
              <a:rPr lang="en-US" dirty="0"/>
              <a:t> to do work or painting would need to be certified. Otherwise the bill could have been read to require even homeowners wishing to paint their own home to be certified. The author agreed to make this change to the language, which was consistent with the Federal Rule.</a:t>
            </a:r>
          </a:p>
          <a:p>
            <a:pPr marL="0" indent="0">
              <a:buNone/>
            </a:pPr>
            <a:r>
              <a:rPr lang="en-US" b="1" dirty="0">
                <a:solidFill>
                  <a:srgbClr val="CCFFCC"/>
                </a:solidFill>
              </a:rPr>
              <a:t>Position: Watch/Neutral as amended</a:t>
            </a:r>
          </a:p>
          <a:p>
            <a:pPr marL="0" indent="0">
              <a:buNone/>
            </a:pPr>
            <a:r>
              <a:rPr lang="en-US" b="1" dirty="0">
                <a:solidFill>
                  <a:srgbClr val="CCFFCC"/>
                </a:solidFill>
              </a:rPr>
              <a:t>Status: No longer relevant to CPC </a:t>
            </a:r>
          </a:p>
          <a:p>
            <a:pPr marL="0" indent="0">
              <a:buNone/>
            </a:pPr>
            <a:endParaRPr lang="en-US" dirty="0"/>
          </a:p>
        </p:txBody>
      </p:sp>
    </p:spTree>
    <p:extLst>
      <p:ext uri="{BB962C8B-B14F-4D97-AF65-F5344CB8AC3E}">
        <p14:creationId xmlns:p14="http://schemas.microsoft.com/office/powerpoint/2010/main" val="305623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570884"/>
            <a:ext cx="8229600" cy="4555279"/>
          </a:xfrm>
        </p:spPr>
        <p:txBody>
          <a:bodyPr>
            <a:normAutofit fontScale="70000" lnSpcReduction="20000"/>
          </a:bodyPr>
          <a:lstStyle/>
          <a:p>
            <a:pPr marL="0" indent="0">
              <a:buNone/>
            </a:pPr>
            <a:r>
              <a:rPr lang="en-US" b="1" dirty="0">
                <a:solidFill>
                  <a:srgbClr val="CCFFCC"/>
                </a:solidFill>
              </a:rPr>
              <a:t>SB 1367 Local Ordinances Regulating Harmful Substances </a:t>
            </a:r>
          </a:p>
          <a:p>
            <a:pPr marL="0" indent="0">
              <a:buNone/>
            </a:pPr>
            <a:r>
              <a:rPr lang="en-US" dirty="0"/>
              <a:t>This bill would have authorized a city /county to regulate by ordinance the sale of substances that pose a threat to the life or health of juveniles in the community if the substance has been advertised, purchased or consumed as a recreational drug, and the substance can cause intoxication, disability, or death if swallowed, smoked, inhaled or injected into the body. </a:t>
            </a:r>
          </a:p>
          <a:p>
            <a:pPr marL="0" indent="0">
              <a:buNone/>
            </a:pPr>
            <a:r>
              <a:rPr lang="en-US" dirty="0"/>
              <a:t>The author stated the goal of the bill was to specifically prohibit the sale of bath salts that minors are consuming to get intoxicated, according to recent research. However, language in the bill was intentionally left very broad to capture other products that could pose a threat if inhaled or ingested, and could have included spray paint and other paint and coatings products. </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131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marL="0" indent="0">
              <a:buNone/>
            </a:pPr>
            <a:r>
              <a:rPr lang="en-US" b="1" dirty="0">
                <a:solidFill>
                  <a:srgbClr val="CCFFCC"/>
                </a:solidFill>
              </a:rPr>
              <a:t>SB 1367 Continued</a:t>
            </a:r>
            <a:r>
              <a:rPr lang="is-IS" b="1" dirty="0">
                <a:solidFill>
                  <a:srgbClr val="CCFFCC"/>
                </a:solidFill>
              </a:rPr>
              <a:t>…</a:t>
            </a:r>
            <a:endParaRPr lang="en-US" b="1" dirty="0">
              <a:solidFill>
                <a:srgbClr val="CCFFCC"/>
              </a:solidFill>
            </a:endParaRPr>
          </a:p>
          <a:p>
            <a:pPr marL="0" indent="0">
              <a:buNone/>
            </a:pPr>
            <a:r>
              <a:rPr lang="en-US" dirty="0"/>
              <a:t>Local jurisdictions can already adopt ordinances that require spray paint to be locked up at retail sites and state law already prohibits the sale of spray paint to minors in order to deter spray paint being used for vandalism. However, these laws governing restrictions on the sale of spray paint are in an entirely different code section than covered by this bill. </a:t>
            </a:r>
          </a:p>
          <a:p>
            <a:pPr marL="0" indent="0">
              <a:buNone/>
            </a:pPr>
            <a:r>
              <a:rPr lang="en-US" dirty="0"/>
              <a:t>CPC asked the author to amend the bill to exempt consumer products already subject to restricted sale to minors and to more clearly state the product category intended to be restricted so manufacturers can more easily understand if their product might be impacted in California. The author did take CPC’s suggested amendments but the bill ended up not moving forward this year. </a:t>
            </a:r>
          </a:p>
          <a:p>
            <a:pPr marL="0" indent="0">
              <a:buNone/>
            </a:pPr>
            <a:r>
              <a:rPr lang="en-US" b="1" dirty="0">
                <a:solidFill>
                  <a:srgbClr val="CCFFCC"/>
                </a:solidFill>
              </a:rPr>
              <a:t>Position: Neutral as Amended</a:t>
            </a:r>
          </a:p>
          <a:p>
            <a:pPr marL="0" indent="0">
              <a:buNone/>
            </a:pPr>
            <a:r>
              <a:rPr lang="en-US" b="1" dirty="0">
                <a:solidFill>
                  <a:srgbClr val="CCFFCC"/>
                </a:solidFill>
              </a:rPr>
              <a:t>Status: Dead</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6035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62500" lnSpcReduction="20000"/>
          </a:bodyPr>
          <a:lstStyle/>
          <a:p>
            <a:pPr marL="0" indent="0">
              <a:buNone/>
            </a:pPr>
            <a:r>
              <a:rPr lang="en-US" b="1" dirty="0">
                <a:solidFill>
                  <a:srgbClr val="CCFFCC"/>
                </a:solidFill>
              </a:rPr>
              <a:t>SB 1387 SCAQMD</a:t>
            </a:r>
            <a:r>
              <a:rPr lang="en-US" dirty="0">
                <a:solidFill>
                  <a:srgbClr val="CCFFCC"/>
                </a:solidFill>
              </a:rPr>
              <a:t> </a:t>
            </a:r>
            <a:r>
              <a:rPr lang="en-US" b="1" dirty="0">
                <a:solidFill>
                  <a:srgbClr val="CCFFCC"/>
                </a:solidFill>
              </a:rPr>
              <a:t>Board and Market-Based Incentive Programs </a:t>
            </a:r>
          </a:p>
          <a:p>
            <a:pPr marL="0" indent="0">
              <a:buNone/>
            </a:pPr>
            <a:r>
              <a:rPr lang="en-US" dirty="0"/>
              <a:t>This bill was introduced because the Legislature did not agree with a recent SCAQMD Board decision setting an increased emissions limit for stationary sources and because it wanted to change the current Republican majority on the Board.  </a:t>
            </a:r>
          </a:p>
          <a:p>
            <a:pPr marL="0" indent="0">
              <a:buNone/>
            </a:pPr>
            <a:r>
              <a:rPr lang="en-US" dirty="0"/>
              <a:t>It would have added three new state appointees to the Board, skewing the balance to over 1/3 state appointees at the expense of local-elected officials that make up the rest of the Board.  A major power grab that would set a dangerous precedent, this bill was opposed by a large coalition of over 114 organizations and companies including CPC/ACA. </a:t>
            </a:r>
          </a:p>
          <a:p>
            <a:pPr marL="0" indent="0">
              <a:buNone/>
            </a:pPr>
            <a:r>
              <a:rPr lang="en-US" dirty="0"/>
              <a:t>Due the substantial opposition, the bill was not brought up for a vote on the last day of the legislative session, killing it. It is expected that in January, the Board will go back to a Democratic majority of members once again.</a:t>
            </a:r>
            <a:endParaRPr lang="en-US" b="1" dirty="0">
              <a:solidFill>
                <a:srgbClr val="CCFFCC"/>
              </a:solidFill>
            </a:endParaRPr>
          </a:p>
          <a:p>
            <a:pPr marL="0" indent="0">
              <a:buNone/>
            </a:pPr>
            <a:r>
              <a:rPr lang="en-US" b="1" dirty="0">
                <a:solidFill>
                  <a:srgbClr val="CCFFCC"/>
                </a:solidFill>
              </a:rPr>
              <a:t>Position: Oppose</a:t>
            </a:r>
          </a:p>
          <a:p>
            <a:pPr marL="0" indent="0">
              <a:buNone/>
            </a:pPr>
            <a:r>
              <a:rPr lang="en-US" b="1" dirty="0">
                <a:solidFill>
                  <a:srgbClr val="CCFFCC"/>
                </a:solidFill>
              </a:rPr>
              <a:t>Status: Dead</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75636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85000" lnSpcReduction="10000"/>
          </a:bodyPr>
          <a:lstStyle/>
          <a:p>
            <a:pPr marL="0" indent="0">
              <a:buNone/>
            </a:pPr>
            <a:r>
              <a:rPr lang="en-US" b="1" dirty="0">
                <a:solidFill>
                  <a:srgbClr val="CCFFCC"/>
                </a:solidFill>
              </a:rPr>
              <a:t>SB 32 GHG Reductions Beyond 2020</a:t>
            </a:r>
            <a:r>
              <a:rPr lang="en-US" dirty="0">
                <a:solidFill>
                  <a:srgbClr val="CCFFCC"/>
                </a:solidFill>
              </a:rPr>
              <a:t> </a:t>
            </a:r>
            <a:endParaRPr lang="en-US" b="1" dirty="0">
              <a:solidFill>
                <a:srgbClr val="CCFFCC"/>
              </a:solidFill>
            </a:endParaRPr>
          </a:p>
          <a:p>
            <a:pPr marL="0" indent="0">
              <a:buNone/>
            </a:pPr>
            <a:r>
              <a:rPr lang="en-US" dirty="0"/>
              <a:t>This bill extends California’s GHG emission reduction program from 2020 to 2030, requiring CARB to reduce GHG emissions by 40% over 1990 levels by 2030, beyond the existing 20% reduction over 1990 levels by 2020.  (That target has already been met.) </a:t>
            </a:r>
          </a:p>
          <a:p>
            <a:pPr marL="0" indent="0">
              <a:buNone/>
            </a:pPr>
            <a:r>
              <a:rPr lang="en-US" dirty="0"/>
              <a:t>The bill does not specify the type of GHG emission reduction strategies that would be required to meet the new targets. </a:t>
            </a:r>
          </a:p>
          <a:p>
            <a:pPr marL="0" indent="0">
              <a:buNone/>
            </a:pPr>
            <a:r>
              <a:rPr lang="en-US" b="1" dirty="0">
                <a:solidFill>
                  <a:srgbClr val="CCFFCC"/>
                </a:solidFill>
              </a:rPr>
              <a:t>Position: Oppose</a:t>
            </a:r>
          </a:p>
          <a:p>
            <a:pPr marL="0" indent="0">
              <a:buNone/>
            </a:pPr>
            <a:r>
              <a:rPr lang="en-US" b="1" dirty="0">
                <a:solidFill>
                  <a:srgbClr val="CCFFCC"/>
                </a:solidFill>
              </a:rPr>
              <a:t>Status: Signed by the Governor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83725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indent="0">
              <a:buNone/>
            </a:pPr>
            <a:r>
              <a:rPr lang="en-US" b="1" dirty="0">
                <a:solidFill>
                  <a:srgbClr val="CCFFCC"/>
                </a:solidFill>
              </a:rPr>
              <a:t>AB 197 Legislative Oversight of CARB GHG Program </a:t>
            </a:r>
          </a:p>
          <a:p>
            <a:pPr marL="0" indent="0">
              <a:buNone/>
            </a:pPr>
            <a:r>
              <a:rPr lang="en-US" dirty="0"/>
              <a:t>This bill is intended to divert additional funds and increase emission reductions in and near disadvantaged communities, including those around ports and intermodal facilities. </a:t>
            </a:r>
          </a:p>
          <a:p>
            <a:pPr marL="0" indent="0">
              <a:buNone/>
            </a:pPr>
            <a:r>
              <a:rPr lang="en-US" dirty="0"/>
              <a:t>It was also sold as an increase in legislative oversight of future CARB SB 32 GHG emission strategies, to reign in CARB authority. However, the bill doesn’t actually do that as it provides the Legislature no actual authority over CARB’s ability to adopt whatever emission strategies it wants to approve </a:t>
            </a:r>
          </a:p>
          <a:p>
            <a:pPr marL="0" indent="0">
              <a:buNone/>
            </a:pPr>
            <a:r>
              <a:rPr lang="en-US" b="1" dirty="0">
                <a:solidFill>
                  <a:srgbClr val="CCFFCC"/>
                </a:solidFill>
              </a:rPr>
              <a:t>Position: Oppose</a:t>
            </a:r>
          </a:p>
          <a:p>
            <a:pPr marL="0" indent="0">
              <a:buNone/>
            </a:pPr>
            <a:r>
              <a:rPr lang="en-US" b="1" dirty="0">
                <a:solidFill>
                  <a:srgbClr val="CCFFCC"/>
                </a:solidFill>
              </a:rPr>
              <a:t>Status: Signed by the Governor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89728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a:t>
            </a:r>
          </a:p>
        </p:txBody>
      </p:sp>
      <p:sp>
        <p:nvSpPr>
          <p:cNvPr id="3" name="Content Placeholder 2"/>
          <p:cNvSpPr>
            <a:spLocks noGrp="1"/>
          </p:cNvSpPr>
          <p:nvPr>
            <p:ph idx="1"/>
          </p:nvPr>
        </p:nvSpPr>
        <p:spPr>
          <a:xfrm>
            <a:off x="457200" y="1600201"/>
            <a:ext cx="8229600" cy="4566360"/>
          </a:xfrm>
        </p:spPr>
        <p:txBody>
          <a:bodyPr>
            <a:normAutofit/>
          </a:bodyPr>
          <a:lstStyle/>
          <a:p>
            <a:pPr marL="0" indent="0">
              <a:buNone/>
            </a:pPr>
            <a:r>
              <a:rPr lang="en-US" dirty="0"/>
              <a:t>• California Safe Drinking Water and Toxic Enforcement Act of 1986 </a:t>
            </a:r>
          </a:p>
          <a:p>
            <a:pPr marL="0" indent="0">
              <a:buNone/>
            </a:pPr>
            <a:r>
              <a:rPr lang="en-US" dirty="0"/>
              <a:t>	– Approved by ballot initiative </a:t>
            </a:r>
          </a:p>
          <a:p>
            <a:pPr marL="0" indent="0">
              <a:buNone/>
            </a:pPr>
            <a:r>
              <a:rPr lang="en-US" dirty="0"/>
              <a:t>• Requires the State of California to publish a list of chemicals known to the state to cause cancer or birth defects or other reproductive harm </a:t>
            </a:r>
          </a:p>
          <a:p>
            <a:pPr marL="0" indent="0">
              <a:buNone/>
            </a:pPr>
            <a:r>
              <a:rPr lang="en-US" dirty="0"/>
              <a:t>	– 800+ chemicals on the list </a:t>
            </a:r>
          </a:p>
          <a:p>
            <a:pPr marL="0" indent="0">
              <a:buNone/>
            </a:pPr>
            <a:endParaRPr lang="en-US" dirty="0"/>
          </a:p>
        </p:txBody>
      </p:sp>
    </p:spTree>
    <p:extLst>
      <p:ext uri="{BB962C8B-B14F-4D97-AF65-F5344CB8AC3E}">
        <p14:creationId xmlns:p14="http://schemas.microsoft.com/office/powerpoint/2010/main" val="4263720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a:t>
            </a:r>
          </a:p>
        </p:txBody>
      </p:sp>
      <p:sp>
        <p:nvSpPr>
          <p:cNvPr id="3" name="Content Placeholder 2"/>
          <p:cNvSpPr>
            <a:spLocks noGrp="1"/>
          </p:cNvSpPr>
          <p:nvPr>
            <p:ph idx="1"/>
          </p:nvPr>
        </p:nvSpPr>
        <p:spPr>
          <a:xfrm>
            <a:off x="457200" y="1600201"/>
            <a:ext cx="8229600" cy="4566360"/>
          </a:xfrm>
        </p:spPr>
        <p:txBody>
          <a:bodyPr>
            <a:normAutofit/>
          </a:bodyPr>
          <a:lstStyle/>
          <a:p>
            <a:r>
              <a:rPr lang="en-US" dirty="0"/>
              <a:t>No person in the course of doing business shall knowingly and intentionally expose </a:t>
            </a:r>
            <a:r>
              <a:rPr lang="en-US" b="1" dirty="0"/>
              <a:t>any </a:t>
            </a:r>
            <a:r>
              <a:rPr lang="en-US" dirty="0"/>
              <a:t>individua</a:t>
            </a:r>
            <a:r>
              <a:rPr lang="en-US" b="1" dirty="0"/>
              <a:t>l </a:t>
            </a:r>
            <a:r>
              <a:rPr lang="en-US" dirty="0"/>
              <a:t>to a chemical known to the state of California to cause cancer or reproductive toxicity without first giving </a:t>
            </a:r>
            <a:r>
              <a:rPr lang="en-US" b="1" dirty="0"/>
              <a:t>clear and reasonable warning</a:t>
            </a:r>
            <a:r>
              <a:rPr lang="en-US" dirty="0"/>
              <a:t>. </a:t>
            </a:r>
          </a:p>
          <a:p>
            <a:pPr marL="0" indent="0">
              <a:buNone/>
            </a:pPr>
            <a:r>
              <a:rPr lang="en-US" dirty="0"/>
              <a:t>	</a:t>
            </a:r>
          </a:p>
        </p:txBody>
      </p:sp>
    </p:spTree>
    <p:extLst>
      <p:ext uri="{BB962C8B-B14F-4D97-AF65-F5344CB8AC3E}">
        <p14:creationId xmlns:p14="http://schemas.microsoft.com/office/powerpoint/2010/main" val="140527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California Paint Council?</a:t>
            </a:r>
          </a:p>
        </p:txBody>
      </p:sp>
      <p:sp>
        <p:nvSpPr>
          <p:cNvPr id="3" name="Content Placeholder 2"/>
          <p:cNvSpPr>
            <a:spLocks noGrp="1"/>
          </p:cNvSpPr>
          <p:nvPr>
            <p:ph idx="1"/>
          </p:nvPr>
        </p:nvSpPr>
        <p:spPr/>
        <p:txBody>
          <a:bodyPr/>
          <a:lstStyle/>
          <a:p>
            <a:r>
              <a:rPr lang="en-US" dirty="0"/>
              <a:t>ACA’s Paint Councils are a network of grassroots organizations representing the association in its efforts to promote the interests of the paint and coatings industry at the state level. </a:t>
            </a:r>
          </a:p>
          <a:p>
            <a:r>
              <a:rPr lang="en-US" dirty="0"/>
              <a:t>Each paint council has professional staff for lobbying.</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2774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a:t>
            </a:r>
          </a:p>
        </p:txBody>
      </p:sp>
      <p:sp>
        <p:nvSpPr>
          <p:cNvPr id="3" name="Content Placeholder 2"/>
          <p:cNvSpPr>
            <a:spLocks noGrp="1"/>
          </p:cNvSpPr>
          <p:nvPr>
            <p:ph idx="1"/>
          </p:nvPr>
        </p:nvSpPr>
        <p:spPr>
          <a:xfrm>
            <a:off x="457200" y="1600201"/>
            <a:ext cx="8229600" cy="4566360"/>
          </a:xfrm>
        </p:spPr>
        <p:txBody>
          <a:bodyPr>
            <a:normAutofit/>
          </a:bodyPr>
          <a:lstStyle/>
          <a:p>
            <a:r>
              <a:rPr lang="en-US" dirty="0"/>
              <a:t>OEHHA developed safe harbor warning content and methods in Article 6 </a:t>
            </a:r>
          </a:p>
          <a:p>
            <a:pPr marL="457200" lvl="1" indent="0">
              <a:buNone/>
            </a:pPr>
            <a:r>
              <a:rPr lang="en-US" dirty="0"/>
              <a:t>– Provide businesses with certainty and protection from threat of Prop 65 notices of violation </a:t>
            </a:r>
          </a:p>
          <a:p>
            <a:r>
              <a:rPr lang="en-US" dirty="0"/>
              <a:t>Businesses that employ the safe harbor warning content and methods are providing “clear and reasonable” warnings </a:t>
            </a:r>
          </a:p>
          <a:p>
            <a:pPr marL="0" indent="0">
              <a:buNone/>
            </a:pPr>
            <a:endParaRPr lang="en-US" dirty="0"/>
          </a:p>
        </p:txBody>
      </p:sp>
    </p:spTree>
    <p:extLst>
      <p:ext uri="{BB962C8B-B14F-4D97-AF65-F5344CB8AC3E}">
        <p14:creationId xmlns:p14="http://schemas.microsoft.com/office/powerpoint/2010/main" val="28309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a:t>
            </a:r>
          </a:p>
        </p:txBody>
      </p:sp>
      <p:sp>
        <p:nvSpPr>
          <p:cNvPr id="3" name="Content Placeholder 2"/>
          <p:cNvSpPr>
            <a:spLocks noGrp="1"/>
          </p:cNvSpPr>
          <p:nvPr>
            <p:ph idx="1"/>
          </p:nvPr>
        </p:nvSpPr>
        <p:spPr>
          <a:xfrm>
            <a:off x="457200" y="1600201"/>
            <a:ext cx="8229600" cy="4566360"/>
          </a:xfrm>
        </p:spPr>
        <p:txBody>
          <a:bodyPr>
            <a:normAutofit fontScale="70000" lnSpcReduction="20000"/>
          </a:bodyPr>
          <a:lstStyle/>
          <a:p>
            <a:r>
              <a:rPr lang="en-US" dirty="0"/>
              <a:t>Governor’s Proposal in 2014: </a:t>
            </a:r>
          </a:p>
          <a:p>
            <a:pPr marL="0" indent="0">
              <a:buNone/>
            </a:pPr>
            <a:r>
              <a:rPr lang="en-US" dirty="0"/>
              <a:t>	– Ending frivolous ‘shake-down’ lawsuits </a:t>
            </a:r>
          </a:p>
          <a:p>
            <a:pPr marL="0" indent="0">
              <a:buNone/>
            </a:pPr>
            <a:r>
              <a:rPr lang="en-US" dirty="0"/>
              <a:t>	– Providing businesses with more certainty </a:t>
            </a:r>
          </a:p>
          <a:p>
            <a:pPr marL="0" indent="0">
              <a:buNone/>
            </a:pPr>
            <a:r>
              <a:rPr lang="en-US" dirty="0"/>
              <a:t>	– Improving how the public is warned about       		   dangerous chemicals </a:t>
            </a:r>
          </a:p>
          <a:p>
            <a:r>
              <a:rPr lang="en-US" dirty="0"/>
              <a:t>OEHHA proposed 5 drafts for Article 6</a:t>
            </a:r>
            <a:br>
              <a:rPr lang="en-US" dirty="0"/>
            </a:br>
            <a:r>
              <a:rPr lang="en-US" dirty="0"/>
              <a:t>	– March and September 2014 (pre-regulatory) </a:t>
            </a:r>
          </a:p>
          <a:p>
            <a:pPr marL="0" indent="0">
              <a:buNone/>
            </a:pPr>
            <a:r>
              <a:rPr lang="en-US" dirty="0"/>
              <a:t>	–January and November 2015</a:t>
            </a:r>
            <a:br>
              <a:rPr lang="en-US" dirty="0"/>
            </a:br>
            <a:r>
              <a:rPr lang="en-US" dirty="0"/>
              <a:t>	– March 2016 </a:t>
            </a:r>
          </a:p>
          <a:p>
            <a:r>
              <a:rPr lang="en-US" dirty="0"/>
              <a:t>Final revisions adopted October 1 – effective August 2018</a:t>
            </a:r>
          </a:p>
          <a:p>
            <a:pPr marL="0" indent="0">
              <a:buNone/>
            </a:pPr>
            <a:r>
              <a:rPr lang="en-US" dirty="0"/>
              <a:t>• ACA/CPC Advocacy: testimony/written comments/meetings</a:t>
            </a:r>
          </a:p>
          <a:p>
            <a:r>
              <a:rPr lang="en-US" dirty="0"/>
              <a:t>OEHHA addresses ACA concerns and questions in FSOR (over 50 comments in response to ACA)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67651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a:t>
            </a:r>
          </a:p>
        </p:txBody>
      </p:sp>
      <p:sp>
        <p:nvSpPr>
          <p:cNvPr id="3" name="Content Placeholder 2"/>
          <p:cNvSpPr>
            <a:spLocks noGrp="1"/>
          </p:cNvSpPr>
          <p:nvPr>
            <p:ph idx="1"/>
          </p:nvPr>
        </p:nvSpPr>
        <p:spPr>
          <a:xfrm>
            <a:off x="457200" y="1600201"/>
            <a:ext cx="8229600" cy="4566360"/>
          </a:xfrm>
        </p:spPr>
        <p:txBody>
          <a:bodyPr>
            <a:normAutofit fontScale="70000" lnSpcReduction="20000"/>
          </a:bodyPr>
          <a:lstStyle/>
          <a:p>
            <a:r>
              <a:rPr lang="en-US" dirty="0"/>
              <a:t>Removal of the “dirty dozen” requirement, which would have required the listing on-product of any or all of 12 specified chemicals, if present in the product. There was no scientific reason for choosing these 12 chemicals and nothing to stop OEHHA from adding to that list. </a:t>
            </a:r>
          </a:p>
          <a:p>
            <a:r>
              <a:rPr lang="en-US" dirty="0"/>
              <a:t> In the new proposal, if a manufacturer is warning on-product, manufacturers </a:t>
            </a:r>
            <a:r>
              <a:rPr lang="en-US" b="1" dirty="0"/>
              <a:t>don’t</a:t>
            </a:r>
            <a:r>
              <a:rPr lang="en-US" dirty="0"/>
              <a:t> need to list a chemical on the label.  The warning would be one of the following:</a:t>
            </a:r>
          </a:p>
          <a:p>
            <a:endParaRPr lang="en-US" dirty="0"/>
          </a:p>
          <a:p>
            <a:pPr marL="0" lvl="0" indent="0">
              <a:buNone/>
            </a:pPr>
            <a:r>
              <a:rPr lang="en-US" dirty="0"/>
              <a:t>WARNING: Cancer—www.P65Warnings.ca.gov</a:t>
            </a:r>
          </a:p>
          <a:p>
            <a:pPr marL="0" lvl="0" indent="0">
              <a:buNone/>
            </a:pPr>
            <a:r>
              <a:rPr lang="en-US" dirty="0"/>
              <a:t>WARNING: Reproductive Harm- </a:t>
            </a:r>
            <a:r>
              <a:rPr lang="en-US" u="sng" dirty="0">
                <a:hlinkClick r:id="rId2"/>
              </a:rPr>
              <a:t>www.P65Warnings.ca.gov</a:t>
            </a:r>
            <a:r>
              <a:rPr lang="en-US" dirty="0"/>
              <a:t> </a:t>
            </a:r>
          </a:p>
          <a:p>
            <a:pPr marL="0" lvl="0" indent="0">
              <a:buNone/>
            </a:pPr>
            <a:r>
              <a:rPr lang="en-US" dirty="0"/>
              <a:t>WARNING: Cancer and Reproductive Harm- </a:t>
            </a:r>
            <a:r>
              <a:rPr lang="en-US" u="sng" dirty="0">
                <a:hlinkClick r:id="rId2"/>
              </a:rPr>
              <a:t>www.P65Warnings.ca.gov</a:t>
            </a:r>
            <a:endParaRPr lang="en-US" dirty="0"/>
          </a:p>
          <a:p>
            <a:pPr marL="0" indent="0">
              <a:buNone/>
            </a:pPr>
            <a:r>
              <a:rPr lang="en-US" dirty="0"/>
              <a:t> </a:t>
            </a:r>
          </a:p>
          <a:p>
            <a:endParaRPr lang="en-US" dirty="0"/>
          </a:p>
          <a:p>
            <a:pPr marL="0" indent="0">
              <a:buNone/>
            </a:pPr>
            <a:endParaRPr lang="en-US" dirty="0"/>
          </a:p>
          <a:p>
            <a:pPr marL="0" indent="0">
              <a:buNone/>
            </a:pPr>
            <a:endParaRPr lang="en-US" dirty="0"/>
          </a:p>
        </p:txBody>
      </p:sp>
      <p:pic>
        <p:nvPicPr>
          <p:cNvPr id="4" name="Picture 3" descr="images.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49446" y="5280848"/>
            <a:ext cx="767997" cy="685174"/>
          </a:xfrm>
          <a:prstGeom prst="rect">
            <a:avLst/>
          </a:prstGeom>
        </p:spPr>
      </p:pic>
    </p:spTree>
    <p:extLst>
      <p:ext uri="{BB962C8B-B14F-4D97-AF65-F5344CB8AC3E}">
        <p14:creationId xmlns:p14="http://schemas.microsoft.com/office/powerpoint/2010/main" val="3559121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a:t>
            </a:r>
          </a:p>
        </p:txBody>
      </p:sp>
      <p:sp>
        <p:nvSpPr>
          <p:cNvPr id="3" name="Content Placeholder 2"/>
          <p:cNvSpPr>
            <a:spLocks noGrp="1"/>
          </p:cNvSpPr>
          <p:nvPr>
            <p:ph idx="1"/>
          </p:nvPr>
        </p:nvSpPr>
        <p:spPr/>
        <p:txBody>
          <a:bodyPr>
            <a:normAutofit fontScale="70000" lnSpcReduction="20000"/>
          </a:bodyPr>
          <a:lstStyle/>
          <a:p>
            <a:r>
              <a:rPr lang="en-US" dirty="0"/>
              <a:t>However, warnings not on the product would be required to list a chemical (or chemicals) of the manufacturer’s choosing, in the text of a warning on shelf labels, an MSDS, etc. </a:t>
            </a:r>
          </a:p>
          <a:p>
            <a:pPr lvl="0"/>
            <a:r>
              <a:rPr lang="en-US" dirty="0"/>
              <a:t>Products complying with the September 2008 regulations,</a:t>
            </a:r>
            <a:r>
              <a:rPr lang="en-US" strike="sngStrike" dirty="0"/>
              <a:t> </a:t>
            </a:r>
            <a:r>
              <a:rPr lang="en-US" dirty="0"/>
              <a:t>manufactured prior to August 30, 2018, have an unlimited sell-through provision and will always be deemed compliant. </a:t>
            </a:r>
          </a:p>
          <a:p>
            <a:pPr lvl="0"/>
            <a:r>
              <a:rPr lang="en-US" dirty="0"/>
              <a:t>Retailers are responsible for providing internet warnings, provided they received sufficient written notice from a manufacturer as outlined in the regulations.</a:t>
            </a:r>
          </a:p>
          <a:p>
            <a:pPr lvl="0"/>
            <a:r>
              <a:rPr lang="en-US" dirty="0"/>
              <a:t>On product warnings must contain the yellow triangle pictogram.  Note:  When yellow is not used on a label the pictogram can be in black in white.</a:t>
            </a:r>
          </a:p>
          <a:p>
            <a:pPr lvl="0"/>
            <a:r>
              <a:rPr lang="en-US" dirty="0"/>
              <a:t>On product warnings do NOT need to list a specific chemical in the warning.</a:t>
            </a:r>
          </a:p>
          <a:p>
            <a:endParaRPr lang="en-US" dirty="0"/>
          </a:p>
          <a:p>
            <a:endParaRPr lang="en-US" dirty="0"/>
          </a:p>
        </p:txBody>
      </p:sp>
    </p:spTree>
    <p:extLst>
      <p:ext uri="{BB962C8B-B14F-4D97-AF65-F5344CB8AC3E}">
        <p14:creationId xmlns:p14="http://schemas.microsoft.com/office/powerpoint/2010/main" val="33960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65 Update </a:t>
            </a:r>
          </a:p>
        </p:txBody>
      </p:sp>
      <p:sp>
        <p:nvSpPr>
          <p:cNvPr id="3" name="Content Placeholder 2"/>
          <p:cNvSpPr>
            <a:spLocks noGrp="1"/>
          </p:cNvSpPr>
          <p:nvPr>
            <p:ph idx="1"/>
          </p:nvPr>
        </p:nvSpPr>
        <p:spPr/>
        <p:txBody>
          <a:bodyPr/>
          <a:lstStyle/>
          <a:p>
            <a:r>
              <a:rPr lang="en-US" dirty="0"/>
              <a:t>The final regulations, FSOR and more information can be found here: </a:t>
            </a:r>
            <a:r>
              <a:rPr lang="en-US" u="sng" dirty="0">
                <a:hlinkClick r:id="rId2"/>
              </a:rPr>
              <a:t>http://oehha.ca.gov/proposition-65/crnr/notice-adoption-article-6-clear-and-reasonable-warnings</a:t>
            </a:r>
            <a:endParaRPr lang="en-US" dirty="0"/>
          </a:p>
          <a:p>
            <a:r>
              <a:rPr lang="en-US" dirty="0"/>
              <a:t>Meeting with OEHHA in November </a:t>
            </a:r>
          </a:p>
        </p:txBody>
      </p:sp>
    </p:spTree>
    <p:extLst>
      <p:ext uri="{BB962C8B-B14F-4D97-AF65-F5344CB8AC3E}">
        <p14:creationId xmlns:p14="http://schemas.microsoft.com/office/powerpoint/2010/main" val="1411924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Proposition 65 Website </a:t>
            </a:r>
          </a:p>
        </p:txBody>
      </p:sp>
      <p:sp>
        <p:nvSpPr>
          <p:cNvPr id="3" name="Content Placeholder 2"/>
          <p:cNvSpPr>
            <a:spLocks noGrp="1"/>
          </p:cNvSpPr>
          <p:nvPr>
            <p:ph idx="1"/>
          </p:nvPr>
        </p:nvSpPr>
        <p:spPr/>
        <p:txBody>
          <a:bodyPr>
            <a:normAutofit fontScale="85000" lnSpcReduction="10000"/>
          </a:bodyPr>
          <a:lstStyle/>
          <a:p>
            <a:r>
              <a:rPr lang="en-US" dirty="0"/>
              <a:t>On September 4</a:t>
            </a:r>
            <a:r>
              <a:rPr lang="en-US" baseline="30000" dirty="0"/>
              <a:t>th</a:t>
            </a:r>
            <a:r>
              <a:rPr lang="en-US" dirty="0"/>
              <a:t> of 2015, OEHHA released a new draft of the Prop 65 Website regulations.  These regulations will allow OEHHA to request Prop 65-related product information from manufacturers and post that information, as well as third-party information, on this new Prop 65 website.   </a:t>
            </a:r>
          </a:p>
          <a:p>
            <a:r>
              <a:rPr lang="en-US" dirty="0"/>
              <a:t>OEHHA adopted these regulations in January of this year and launched the website in April. OEHHA will slowly be populating the website with content over the course of this year. Please visit the new website at: </a:t>
            </a:r>
            <a:r>
              <a:rPr lang="en-US" u="sng" dirty="0">
                <a:hlinkClick r:id="rId2"/>
              </a:rPr>
              <a:t>https://www.p65warnings.ca.gov</a:t>
            </a:r>
            <a:r>
              <a:rPr lang="en-US" dirty="0"/>
              <a:t>.</a:t>
            </a:r>
          </a:p>
          <a:p>
            <a:endParaRPr lang="en-US" dirty="0"/>
          </a:p>
        </p:txBody>
      </p:sp>
    </p:spTree>
    <p:extLst>
      <p:ext uri="{BB962C8B-B14F-4D97-AF65-F5344CB8AC3E}">
        <p14:creationId xmlns:p14="http://schemas.microsoft.com/office/powerpoint/2010/main" val="4119307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Safer Consumer Product Regulations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 California legislature passed the Green Chemistry Law in 2008.  The law authorizes and requires DTSC to adopt regulations to identify and prioritize chemicals in consumer products .</a:t>
            </a:r>
          </a:p>
          <a:p>
            <a:r>
              <a:rPr lang="en-US" dirty="0"/>
              <a:t>The regulations provide for a four-step, science-based, ongoing process to identify safer consumer product alternatives. The process includes:</a:t>
            </a:r>
          </a:p>
        </p:txBody>
      </p:sp>
    </p:spTree>
    <p:extLst>
      <p:ext uri="{BB962C8B-B14F-4D97-AF65-F5344CB8AC3E}">
        <p14:creationId xmlns:p14="http://schemas.microsoft.com/office/powerpoint/2010/main" val="3002918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Safer Consumer Product Regulations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Candidate Chemicals –</a:t>
            </a:r>
            <a:r>
              <a:rPr lang="en-US" dirty="0"/>
              <a:t> The regulations  establish a list of Candidate Chemicals (approximately 1,200) based on the work of authoritative organizations, and specify a DTSC process to add to the list. Candidate Chemicals have at least one quality that can cause harm to people or the environment (called a hazard trait).</a:t>
            </a:r>
          </a:p>
          <a:p>
            <a:pPr marL="0" indent="0">
              <a:buNone/>
            </a:pPr>
            <a:endParaRPr lang="sk-SK" dirty="0"/>
          </a:p>
          <a:p>
            <a:r>
              <a:rPr lang="sk-SK" b="1" dirty="0"/>
              <a:t>Priority Products –</a:t>
            </a:r>
            <a:r>
              <a:rPr lang="sk-SK" dirty="0"/>
              <a:t> "Priority Products" are consumer products that contain one or more chemicals – known as "Candidate Chemicals“. Sixty days after a Priority Product is finalized, manufacturers, will need to submit Priority Product Notifications.</a:t>
            </a:r>
          </a:p>
          <a:p>
            <a:pPr marL="0" indent="0">
              <a:buNone/>
            </a:pPr>
            <a:endParaRPr lang="sk-SK" dirty="0"/>
          </a:p>
        </p:txBody>
      </p:sp>
    </p:spTree>
    <p:extLst>
      <p:ext uri="{BB962C8B-B14F-4D97-AF65-F5344CB8AC3E}">
        <p14:creationId xmlns:p14="http://schemas.microsoft.com/office/powerpoint/2010/main" val="4080166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Safer Consumer Product Regulations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sk-SK" b="1" dirty="0"/>
              <a:t>Alternatives Analysis –</a:t>
            </a:r>
            <a:r>
              <a:rPr lang="sk-SK" dirty="0"/>
              <a:t> The regulations require responsible entities to notify DTSC when their product is listed as a Priority Product. DTSC will post this information on its web site. Priority Product manufacturers must perform an Alternatives Analysis on the product's COCs to determine how to limit exposure to, or reduce the level of, public health and/or environmental harm.</a:t>
            </a:r>
          </a:p>
          <a:p>
            <a:pPr marL="0" indent="0">
              <a:buNone/>
            </a:pPr>
            <a:endParaRPr lang="sk-SK" dirty="0"/>
          </a:p>
          <a:p>
            <a:r>
              <a:rPr lang="sk-SK" b="1" dirty="0"/>
              <a:t>Regulatory Responses –</a:t>
            </a:r>
            <a:r>
              <a:rPr lang="sk-SK" dirty="0"/>
              <a:t> The regulations require DTSC to identify and implement regulatory responses that will protect public health and/or the environment, and maximize the use of acceptable and feasible alternatives of least concern. DTSC may require regulatory responses for a Priority Product if the manufacturer decides to keep it, or for an alternative product selected to replace it.</a:t>
            </a:r>
            <a:endParaRPr lang="en-US" dirty="0"/>
          </a:p>
          <a:p>
            <a:pPr marL="0" indent="0">
              <a:buNone/>
            </a:pPr>
            <a:endParaRPr lang="sk-SK" dirty="0"/>
          </a:p>
        </p:txBody>
      </p:sp>
    </p:spTree>
    <p:extLst>
      <p:ext uri="{BB962C8B-B14F-4D97-AF65-F5344CB8AC3E}">
        <p14:creationId xmlns:p14="http://schemas.microsoft.com/office/powerpoint/2010/main" val="3658702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Safer Consumer Product Regulations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ACA and CPC are following the Department of Toxic Substance Control’s (DTSC’s) Safer Consumer Products Regulations very closely. Paint Strippers with Methylene Chloride were chosen as one of the first three Priority Products. </a:t>
            </a:r>
          </a:p>
          <a:p>
            <a:r>
              <a:rPr lang="en-US" dirty="0"/>
              <a:t>While the rulemaking process for each Priority Product was supposed to begin in the fall of 2014, DTSC decided instead to adopt a separate regulation for each Priority Product, beginning with childrens’ sleeping products. That Priority Product regulation proposal was released on July 15, 2016. </a:t>
            </a:r>
          </a:p>
        </p:txBody>
      </p:sp>
    </p:spTree>
    <p:extLst>
      <p:ext uri="{BB962C8B-B14F-4D97-AF65-F5344CB8AC3E}">
        <p14:creationId xmlns:p14="http://schemas.microsoft.com/office/powerpoint/2010/main" val="4906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California Paint Council?</a:t>
            </a:r>
          </a:p>
        </p:txBody>
      </p:sp>
      <p:sp>
        <p:nvSpPr>
          <p:cNvPr id="3" name="Content Placeholder 2"/>
          <p:cNvSpPr>
            <a:spLocks noGrp="1"/>
          </p:cNvSpPr>
          <p:nvPr>
            <p:ph idx="1"/>
          </p:nvPr>
        </p:nvSpPr>
        <p:spPr/>
        <p:txBody>
          <a:bodyPr/>
          <a:lstStyle/>
          <a:p>
            <a:r>
              <a:rPr lang="en-US" dirty="0"/>
              <a:t>CPC takes positions on bills moving through the legislature and participates in the legislative process, which includes:</a:t>
            </a:r>
          </a:p>
          <a:p>
            <a:pPr lvl="1"/>
            <a:r>
              <a:rPr lang="en-US" dirty="0"/>
              <a:t>Meeting with legislators</a:t>
            </a:r>
          </a:p>
          <a:p>
            <a:pPr lvl="1"/>
            <a:r>
              <a:rPr lang="en-US" dirty="0"/>
              <a:t>Writing position letters </a:t>
            </a:r>
          </a:p>
          <a:p>
            <a:pPr lvl="1"/>
            <a:r>
              <a:rPr lang="en-US" dirty="0"/>
              <a:t>Testifying at hearings</a:t>
            </a:r>
          </a:p>
          <a:p>
            <a:pPr lvl="1"/>
            <a:r>
              <a:rPr lang="en-US" dirty="0"/>
              <a:t>Working with other trade associations</a:t>
            </a:r>
          </a:p>
          <a:p>
            <a:pPr marL="457200" lvl="1"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02778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Safer Consumer Product Regulations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Paint Strippers Regulation has been put on hold pending Federal action on Methylene Chloride. Spray Foam will be adopted later in the year. Once the regulation is completed, manufacturers who make a product with the listed Chemical of Concern must notify DTSC within 60 days after the regulations are adopted and begin the Alternatives Analysis process.  </a:t>
            </a:r>
          </a:p>
          <a:p>
            <a:pPr marL="0"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2203786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br>
              <a:rPr lang="en-US" sz="3600" dirty="0"/>
            </a:br>
            <a:r>
              <a:rPr lang="en-US" sz="3600" dirty="0"/>
              <a:t>Office of Emergency Services Fee on Haz Mat Transported by Rail</a:t>
            </a:r>
          </a:p>
        </p:txBody>
      </p:sp>
      <p:sp>
        <p:nvSpPr>
          <p:cNvPr id="3" name="Content Placeholder 2"/>
          <p:cNvSpPr>
            <a:spLocks noGrp="1"/>
          </p:cNvSpPr>
          <p:nvPr>
            <p:ph idx="1"/>
          </p:nvPr>
        </p:nvSpPr>
        <p:spPr>
          <a:xfrm>
            <a:off x="457200" y="1754712"/>
            <a:ext cx="8229600" cy="4371451"/>
          </a:xfrm>
        </p:spPr>
        <p:txBody>
          <a:bodyPr>
            <a:normAutofit fontScale="77500" lnSpcReduction="20000"/>
          </a:bodyPr>
          <a:lstStyle/>
          <a:p>
            <a:r>
              <a:rPr lang="en-US" dirty="0"/>
              <a:t>In 2015, the Legislature passed SB 84, a budget bill that contained a tax-like “fee” imposed on the owners of the top 25 hazardous materials transported by rail in California. This was prompted by freight accidents. </a:t>
            </a:r>
          </a:p>
          <a:p>
            <a:r>
              <a:rPr lang="en-US" dirty="0"/>
              <a:t>The fee was to be imposed on the owner of the hazardous material and collected by the railroads.  The definition of “owner” of the haz mat was the person who has the ultimate control over, and the right to use or sell, the haz mat being shipped – either the manufacturer of the haz mat or the end user. </a:t>
            </a:r>
          </a:p>
          <a:p>
            <a:r>
              <a:rPr lang="en-US" dirty="0"/>
              <a:t>The fee is to be used to fund emergency equipment purchases, staff and training related to rail incident response or any other haz mat incident.</a:t>
            </a:r>
          </a:p>
          <a:p>
            <a:endParaRPr lang="en-US" dirty="0"/>
          </a:p>
        </p:txBody>
      </p:sp>
    </p:spTree>
    <p:extLst>
      <p:ext uri="{BB962C8B-B14F-4D97-AF65-F5344CB8AC3E}">
        <p14:creationId xmlns:p14="http://schemas.microsoft.com/office/powerpoint/2010/main" val="4285515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br>
              <a:rPr lang="en-US" sz="3600" dirty="0"/>
            </a:br>
            <a:r>
              <a:rPr lang="en-US" sz="3600" dirty="0"/>
              <a:t>Office of Emergency Services Fee on Haz Mat Transported by Rail</a:t>
            </a:r>
          </a:p>
        </p:txBody>
      </p:sp>
      <p:sp>
        <p:nvSpPr>
          <p:cNvPr id="3" name="Content Placeholder 2"/>
          <p:cNvSpPr>
            <a:spLocks noGrp="1"/>
          </p:cNvSpPr>
          <p:nvPr>
            <p:ph idx="1"/>
          </p:nvPr>
        </p:nvSpPr>
        <p:spPr>
          <a:xfrm>
            <a:off x="457200" y="1754712"/>
            <a:ext cx="8229600" cy="4371451"/>
          </a:xfrm>
        </p:spPr>
        <p:txBody>
          <a:bodyPr>
            <a:normAutofit fontScale="85000" lnSpcReduction="10000"/>
          </a:bodyPr>
          <a:lstStyle/>
          <a:p>
            <a:r>
              <a:rPr lang="en-US" dirty="0"/>
              <a:t>The original list of 25 included paint specifically.   The final list however now includes “Environmentally Hazardous Substance, Liquid, N.O.S.” (not otherwise specified) UN3082, which will include paint products.  But it is important that Paint UN1263 did not get included in this list.  </a:t>
            </a:r>
          </a:p>
          <a:p>
            <a:r>
              <a:rPr lang="en-US" dirty="0"/>
              <a:t>There are a couple of other commodities on the list that might apply to suppliers as they are raw materials for paint, such as MEK, Toluene, and Vinyl Acetate but probably would not apply to paint manufacturers.</a:t>
            </a:r>
          </a:p>
        </p:txBody>
      </p:sp>
    </p:spTree>
    <p:extLst>
      <p:ext uri="{BB962C8B-B14F-4D97-AF65-F5344CB8AC3E}">
        <p14:creationId xmlns:p14="http://schemas.microsoft.com/office/powerpoint/2010/main" val="122241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br>
              <a:rPr lang="en-US" sz="3600" dirty="0"/>
            </a:br>
            <a:r>
              <a:rPr lang="en-US" sz="3600" dirty="0"/>
              <a:t>Office of Emergency Services Fee on Haz Mat Transported by Rail</a:t>
            </a:r>
          </a:p>
        </p:txBody>
      </p:sp>
      <p:sp>
        <p:nvSpPr>
          <p:cNvPr id="3" name="Content Placeholder 2"/>
          <p:cNvSpPr>
            <a:spLocks noGrp="1"/>
          </p:cNvSpPr>
          <p:nvPr>
            <p:ph idx="1"/>
          </p:nvPr>
        </p:nvSpPr>
        <p:spPr>
          <a:xfrm>
            <a:off x="457200" y="1754712"/>
            <a:ext cx="8229600" cy="4371451"/>
          </a:xfrm>
        </p:spPr>
        <p:txBody>
          <a:bodyPr>
            <a:normAutofit fontScale="70000" lnSpcReduction="20000"/>
          </a:bodyPr>
          <a:lstStyle/>
          <a:p>
            <a:r>
              <a:rPr lang="en-US" dirty="0"/>
              <a:t>The emergency regs can only be in effect for 6 months (December of this year), and the regular process to adopt a permanent regulation has just begun. </a:t>
            </a:r>
          </a:p>
          <a:p>
            <a:r>
              <a:rPr lang="en-US" dirty="0"/>
              <a:t>In the mean time, because the regs appear to go beyond the statute and potentially violate several federal laws that preempt such fees on national railroads, two lawsuits have been filed.  </a:t>
            </a:r>
          </a:p>
          <a:p>
            <a:r>
              <a:rPr lang="en-US" dirty="0"/>
              <a:t>The first federal court hearing held on September 8</a:t>
            </a:r>
            <a:r>
              <a:rPr lang="en-US" baseline="30000" dirty="0"/>
              <a:t>th</a:t>
            </a:r>
            <a:r>
              <a:rPr lang="en-US" dirty="0"/>
              <a:t> resulted in an initial win.  The court agreed to stay the implementation of the fee until November 14</a:t>
            </a:r>
            <a:r>
              <a:rPr lang="en-US" baseline="30000" dirty="0"/>
              <a:t>th</a:t>
            </a:r>
            <a:r>
              <a:rPr lang="en-US" dirty="0"/>
              <a:t> and the court set a hearing on October 13 in SF to decide on the request for a temporary injunction.  That means that OES will not be able to require the fee to be collected beginning October 1 as they intended.  </a:t>
            </a:r>
          </a:p>
          <a:p>
            <a:endParaRPr lang="en-US" dirty="0"/>
          </a:p>
        </p:txBody>
      </p:sp>
    </p:spTree>
    <p:extLst>
      <p:ext uri="{BB962C8B-B14F-4D97-AF65-F5344CB8AC3E}">
        <p14:creationId xmlns:p14="http://schemas.microsoft.com/office/powerpoint/2010/main" val="4115226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a:t>Please email me with any questions, comments or if you want to join our email list! </a:t>
            </a:r>
          </a:p>
          <a:p>
            <a:pPr marL="0" indent="0" algn="ctr">
              <a:buNone/>
            </a:pPr>
            <a:endParaRPr lang="en-US" dirty="0"/>
          </a:p>
          <a:p>
            <a:pPr marL="0" indent="0" algn="ctr">
              <a:buNone/>
            </a:pPr>
            <a:r>
              <a:rPr lang="en-US" dirty="0">
                <a:hlinkClick r:id="rId2"/>
              </a:rPr>
              <a:t>lauren@stefangeorge.com</a:t>
            </a:r>
            <a:endParaRPr lang="en-US" dirty="0"/>
          </a:p>
          <a:p>
            <a:pPr marL="0" indent="0" algn="ctr">
              <a:buNone/>
            </a:pPr>
            <a:endParaRPr lang="en-US" dirty="0"/>
          </a:p>
          <a:p>
            <a:pPr marL="0" indent="0" algn="ctr">
              <a:buNone/>
            </a:pPr>
            <a:r>
              <a:rPr lang="en-US" dirty="0"/>
              <a:t>THANK YOU!</a:t>
            </a:r>
          </a:p>
        </p:txBody>
      </p:sp>
    </p:spTree>
    <p:extLst>
      <p:ext uri="{BB962C8B-B14F-4D97-AF65-F5344CB8AC3E}">
        <p14:creationId xmlns:p14="http://schemas.microsoft.com/office/powerpoint/2010/main" val="73703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California Paint Council?</a:t>
            </a:r>
          </a:p>
        </p:txBody>
      </p:sp>
      <p:sp>
        <p:nvSpPr>
          <p:cNvPr id="3" name="Content Placeholder 2"/>
          <p:cNvSpPr>
            <a:spLocks noGrp="1"/>
          </p:cNvSpPr>
          <p:nvPr>
            <p:ph idx="1"/>
          </p:nvPr>
        </p:nvSpPr>
        <p:spPr/>
        <p:txBody>
          <a:bodyPr/>
          <a:lstStyle/>
          <a:p>
            <a:r>
              <a:rPr lang="en-US" dirty="0"/>
              <a:t>CPC seeks participation and feedback from members</a:t>
            </a:r>
          </a:p>
          <a:p>
            <a:r>
              <a:rPr lang="en-US" dirty="0"/>
              <a:t>Frequent communication on pressing issues</a:t>
            </a:r>
          </a:p>
          <a:p>
            <a:r>
              <a:rPr lang="en-US" dirty="0"/>
              <a:t>Conference calls and regular in depth updates</a:t>
            </a:r>
          </a:p>
          <a:p>
            <a:endParaRPr lang="en-US" dirty="0"/>
          </a:p>
          <a:p>
            <a:pPr marL="0" indent="0">
              <a:buNone/>
            </a:pPr>
            <a:endParaRPr lang="en-US" dirty="0"/>
          </a:p>
          <a:p>
            <a:r>
              <a:rPr lang="en-US" dirty="0">
                <a:solidFill>
                  <a:schemeClr val="accent6"/>
                </a:solidFill>
              </a:rPr>
              <a:t>To join, email: </a:t>
            </a:r>
            <a:r>
              <a:rPr lang="en-US" dirty="0" err="1">
                <a:solidFill>
                  <a:schemeClr val="accent6"/>
                </a:solidFill>
              </a:rPr>
              <a:t>lauren@stefangeorge.com</a:t>
            </a:r>
            <a:endParaRPr lang="en-US" dirty="0">
              <a:solidFill>
                <a:schemeClr val="accent6"/>
              </a:solidFill>
            </a:endParaRP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173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101</a:t>
            </a:r>
          </a:p>
        </p:txBody>
      </p:sp>
      <p:pic>
        <p:nvPicPr>
          <p:cNvPr id="4" name="Content Placeholder 3" descr="f70e71e068dc2a2c7ef98f833e3fbb29.jpg"/>
          <p:cNvPicPr>
            <a:picLocks noGrp="1" noChangeAspect="1"/>
          </p:cNvPicPr>
          <p:nvPr>
            <p:ph idx="1"/>
          </p:nvPr>
        </p:nvPicPr>
        <p:blipFill>
          <a:blip r:embed="rId2">
            <a:extLst>
              <a:ext uri="{28A0092B-C50C-407E-A947-70E740481C1C}">
                <a14:useLocalDpi xmlns:a14="http://schemas.microsoft.com/office/drawing/2010/main" val="0"/>
              </a:ext>
            </a:extLst>
          </a:blip>
          <a:srcRect l="-37268" r="-37268"/>
          <a:stretch>
            <a:fillRect/>
          </a:stretch>
        </p:blipFill>
        <p:spPr>
          <a:xfrm>
            <a:off x="457200" y="2151063"/>
            <a:ext cx="7975600" cy="4249737"/>
          </a:xfrm>
        </p:spPr>
      </p:pic>
    </p:spTree>
    <p:extLst>
      <p:ext uri="{BB962C8B-B14F-4D97-AF65-F5344CB8AC3E}">
        <p14:creationId xmlns:p14="http://schemas.microsoft.com/office/powerpoint/2010/main" val="370412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101</a:t>
            </a:r>
          </a:p>
        </p:txBody>
      </p:sp>
      <p:sp>
        <p:nvSpPr>
          <p:cNvPr id="3" name="Content Placeholder 2"/>
          <p:cNvSpPr>
            <a:spLocks noGrp="1"/>
          </p:cNvSpPr>
          <p:nvPr>
            <p:ph idx="1"/>
          </p:nvPr>
        </p:nvSpPr>
        <p:spPr/>
        <p:txBody>
          <a:bodyPr>
            <a:normAutofit lnSpcReduction="10000"/>
          </a:bodyPr>
          <a:lstStyle/>
          <a:p>
            <a:r>
              <a:rPr lang="en-US" dirty="0"/>
              <a:t>Two Year Sessions </a:t>
            </a:r>
          </a:p>
          <a:p>
            <a:r>
              <a:rPr lang="en-US" dirty="0"/>
              <a:t>Bill introduction</a:t>
            </a:r>
          </a:p>
          <a:p>
            <a:r>
              <a:rPr lang="en-US" dirty="0"/>
              <a:t>Policy committee hearings – staff oversight</a:t>
            </a:r>
          </a:p>
          <a:p>
            <a:r>
              <a:rPr lang="en-US" dirty="0"/>
              <a:t>Fiscal committee hearings – staff oversight </a:t>
            </a:r>
          </a:p>
          <a:p>
            <a:r>
              <a:rPr lang="en-US" dirty="0"/>
              <a:t>Floor vote (in house of origin)</a:t>
            </a:r>
          </a:p>
          <a:p>
            <a:r>
              <a:rPr lang="en-US" dirty="0"/>
              <a:t>Same process in the other house</a:t>
            </a:r>
          </a:p>
          <a:p>
            <a:r>
              <a:rPr lang="en-US" dirty="0"/>
              <a:t>If it passes all that</a:t>
            </a:r>
            <a:r>
              <a:rPr lang="is-IS" dirty="0"/>
              <a:t>… it must then be signed or vetoed by the Governor</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0737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101</a:t>
            </a:r>
          </a:p>
        </p:txBody>
      </p:sp>
      <p:sp>
        <p:nvSpPr>
          <p:cNvPr id="3" name="Content Placeholder 2"/>
          <p:cNvSpPr>
            <a:spLocks noGrp="1"/>
          </p:cNvSpPr>
          <p:nvPr>
            <p:ph idx="1"/>
          </p:nvPr>
        </p:nvSpPr>
        <p:spPr/>
        <p:txBody>
          <a:bodyPr/>
          <a:lstStyle/>
          <a:p>
            <a:r>
              <a:rPr lang="en-US" sz="3600" dirty="0"/>
              <a:t>Legislative presence is very important! </a:t>
            </a:r>
          </a:p>
          <a:p>
            <a:r>
              <a:rPr lang="en-US" sz="3600" dirty="0"/>
              <a:t>Working with other associations as coalitions is also important!</a:t>
            </a:r>
          </a:p>
          <a:p>
            <a:r>
              <a:rPr lang="en-US" sz="3600" dirty="0"/>
              <a:t>Bill language and topics can change at any time.</a:t>
            </a:r>
          </a:p>
          <a:p>
            <a:r>
              <a:rPr lang="en-US" sz="3600" dirty="0"/>
              <a:t>Legislation often directs regulations. </a:t>
            </a:r>
          </a:p>
          <a:p>
            <a:endParaRPr lang="en-US" dirty="0"/>
          </a:p>
        </p:txBody>
      </p:sp>
    </p:spTree>
    <p:extLst>
      <p:ext uri="{BB962C8B-B14F-4D97-AF65-F5344CB8AC3E}">
        <p14:creationId xmlns:p14="http://schemas.microsoft.com/office/powerpoint/2010/main" val="15763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pPr marL="0" indent="0">
              <a:buNone/>
            </a:pPr>
            <a:r>
              <a:rPr lang="en-US" b="1" dirty="0">
                <a:solidFill>
                  <a:srgbClr val="CCFFCC"/>
                </a:solidFill>
              </a:rPr>
              <a:t>AB 708 – Ingredient Disclosure </a:t>
            </a:r>
          </a:p>
          <a:p>
            <a:pPr marL="0" indent="0">
              <a:buNone/>
            </a:pPr>
            <a:r>
              <a:rPr lang="en-US" dirty="0"/>
              <a:t>This bill would have required the manufacturer of specified cleaning consumer products to disclose the twenty most prevalent ingredients contained in the product by posting that information on the product label and on the manufacturer’s website. The specific product categories were:</a:t>
            </a:r>
          </a:p>
          <a:p>
            <a:pPr marL="0" indent="0">
              <a:buNone/>
            </a:pPr>
            <a:r>
              <a:rPr lang="en-US" dirty="0"/>
              <a:t>             a) Air care product </a:t>
            </a:r>
          </a:p>
          <a:p>
            <a:pPr marL="0" indent="0">
              <a:buNone/>
            </a:pPr>
            <a:r>
              <a:rPr lang="en-US" dirty="0"/>
              <a:t>             b) Automotive product</a:t>
            </a:r>
          </a:p>
          <a:p>
            <a:pPr marL="0" indent="0">
              <a:buNone/>
            </a:pPr>
            <a:r>
              <a:rPr lang="en-US" dirty="0"/>
              <a:t>             c) General cleaning product</a:t>
            </a:r>
          </a:p>
          <a:p>
            <a:pPr marL="0" indent="0">
              <a:buNone/>
            </a:pPr>
            <a:r>
              <a:rPr lang="en-US" dirty="0"/>
              <a:t>             d) Polish or floor maintenance cleaners </a:t>
            </a:r>
          </a:p>
          <a:p>
            <a:endParaRPr lang="en-US" dirty="0"/>
          </a:p>
        </p:txBody>
      </p:sp>
    </p:spTree>
    <p:extLst>
      <p:ext uri="{BB962C8B-B14F-4D97-AF65-F5344CB8AC3E}">
        <p14:creationId xmlns:p14="http://schemas.microsoft.com/office/powerpoint/2010/main" val="60247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6"/>
            <a:ext cx="8229600" cy="1078971"/>
          </a:xfrm>
        </p:spPr>
        <p:txBody>
          <a:bodyPr>
            <a:noAutofit/>
          </a:bodyPr>
          <a:lstStyle/>
          <a:p>
            <a:r>
              <a:rPr lang="en-US" sz="4000" dirty="0">
                <a:latin typeface="+mn-lt"/>
              </a:rPr>
              <a:t>Priority Bills Lobbied in the 2015-16 Legislative Session </a:t>
            </a:r>
            <a:br>
              <a:rPr lang="en-US" dirty="0">
                <a:latin typeface="+mn-lt"/>
              </a:rPr>
            </a:br>
            <a:endParaRPr lang="en-US" dirty="0">
              <a:latin typeface="+mn-lt"/>
            </a:endParaRP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0" indent="0">
              <a:buNone/>
            </a:pPr>
            <a:r>
              <a:rPr lang="en-US" dirty="0">
                <a:solidFill>
                  <a:srgbClr val="CCFFCC"/>
                </a:solidFill>
              </a:rPr>
              <a:t>AB 708 Continued</a:t>
            </a:r>
            <a:r>
              <a:rPr lang="is-IS" dirty="0">
                <a:solidFill>
                  <a:srgbClr val="CCFFCC"/>
                </a:solidFill>
              </a:rPr>
              <a:t>…</a:t>
            </a:r>
            <a:endParaRPr lang="en-US" dirty="0">
              <a:solidFill>
                <a:srgbClr val="CCFFCC"/>
              </a:solidFill>
            </a:endParaRPr>
          </a:p>
          <a:p>
            <a:pPr marL="0" indent="0">
              <a:buNone/>
            </a:pPr>
            <a:r>
              <a:rPr lang="en-US" b="1" u="sng" dirty="0"/>
              <a:t>Paints were specifically excluded from the definition of automotive products</a:t>
            </a:r>
            <a:r>
              <a:rPr lang="en-US" u="sng" dirty="0"/>
              <a:t>.  </a:t>
            </a:r>
          </a:p>
          <a:p>
            <a:pPr marL="0" indent="0">
              <a:buNone/>
            </a:pPr>
            <a:r>
              <a:rPr lang="en-US" dirty="0"/>
              <a:t>However, ACA /CPC still opposed this bill as part of an industry coalition because of the potential that additional categories could be added later that would impact coating products, as well as the continual “over warning” problem such disclosure requirements create. </a:t>
            </a:r>
          </a:p>
          <a:p>
            <a:pPr marL="0" indent="0">
              <a:buNone/>
            </a:pPr>
            <a:r>
              <a:rPr lang="en-US" sz="2200" b="1" dirty="0">
                <a:solidFill>
                  <a:srgbClr val="CCFFCC"/>
                </a:solidFill>
              </a:rPr>
              <a:t>Position: Oppose</a:t>
            </a:r>
          </a:p>
          <a:p>
            <a:pPr marL="0" indent="0">
              <a:buNone/>
            </a:pPr>
            <a:r>
              <a:rPr lang="en-US" sz="2200" b="1" dirty="0">
                <a:solidFill>
                  <a:srgbClr val="CCFFCC"/>
                </a:solidFill>
              </a:rPr>
              <a:t>Status: Dead</a:t>
            </a:r>
          </a:p>
          <a:p>
            <a:endParaRPr lang="en-US" dirty="0"/>
          </a:p>
        </p:txBody>
      </p:sp>
    </p:spTree>
    <p:extLst>
      <p:ext uri="{BB962C8B-B14F-4D97-AF65-F5344CB8AC3E}">
        <p14:creationId xmlns:p14="http://schemas.microsoft.com/office/powerpoint/2010/main" val="2454333868"/>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1663</TotalTime>
  <Words>2108</Words>
  <Application>Microsoft Office PowerPoint</Application>
  <PresentationFormat>On-screen Show (4:3)</PresentationFormat>
  <Paragraphs>194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 Black </vt:lpstr>
      <vt:lpstr>California Paint Council </vt:lpstr>
      <vt:lpstr>What is the California Paint Council?</vt:lpstr>
      <vt:lpstr>What is the California Paint Council?</vt:lpstr>
      <vt:lpstr>What is the California Paint Council?</vt:lpstr>
      <vt:lpstr>Legislative 101</vt:lpstr>
      <vt:lpstr>Legislative 101</vt:lpstr>
      <vt:lpstr>Legislative 101</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Priority Bills Lobbied in the 2015-16 Legislative Session  </vt:lpstr>
      <vt:lpstr>Proposition 65 Update</vt:lpstr>
      <vt:lpstr>Proposition 65 Update</vt:lpstr>
      <vt:lpstr>Proposition 65 Update</vt:lpstr>
      <vt:lpstr>Proposition 65 Update</vt:lpstr>
      <vt:lpstr>Proposition 65 Update</vt:lpstr>
      <vt:lpstr>Proposition 65 Update</vt:lpstr>
      <vt:lpstr>Proposition 65 Update </vt:lpstr>
      <vt:lpstr>Proposition 65 Website </vt:lpstr>
      <vt:lpstr>Safer Consumer Product Regulations  </vt:lpstr>
      <vt:lpstr>Safer Consumer Product Regulations  </vt:lpstr>
      <vt:lpstr>Safer Consumer Product Regulations  </vt:lpstr>
      <vt:lpstr>Safer Consumer Product Regulations  </vt:lpstr>
      <vt:lpstr>Safer Consumer Product Regulations  </vt:lpstr>
      <vt:lpstr> Office of Emergency Services Fee on Haz Mat Transported by Rail</vt:lpstr>
      <vt:lpstr> Office of Emergency Services Fee on Haz Mat Transported by Rail</vt:lpstr>
      <vt:lpstr> Office of Emergency Services Fee on Haz Mat Transported by Rail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Paint Council</dc:title>
  <dc:creator>lauren De Valencia</dc:creator>
  <cp:lastModifiedBy>Phil Avery</cp:lastModifiedBy>
  <cp:revision>40</cp:revision>
  <dcterms:created xsi:type="dcterms:W3CDTF">2016-10-03T22:25:04Z</dcterms:created>
  <dcterms:modified xsi:type="dcterms:W3CDTF">2016-10-11T03:57:05Z</dcterms:modified>
</cp:coreProperties>
</file>