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03" r:id="rId2"/>
    <p:sldId id="324" r:id="rId3"/>
    <p:sldId id="301" r:id="rId4"/>
    <p:sldId id="305" r:id="rId5"/>
    <p:sldId id="333" r:id="rId6"/>
    <p:sldId id="334" r:id="rId7"/>
    <p:sldId id="325" r:id="rId8"/>
    <p:sldId id="320" r:id="rId9"/>
    <p:sldId id="317" r:id="rId10"/>
    <p:sldId id="318" r:id="rId11"/>
    <p:sldId id="321" r:id="rId12"/>
    <p:sldId id="326" r:id="rId13"/>
    <p:sldId id="327" r:id="rId14"/>
    <p:sldId id="328" r:id="rId15"/>
    <p:sldId id="329" r:id="rId16"/>
    <p:sldId id="308" r:id="rId17"/>
    <p:sldId id="311" r:id="rId18"/>
    <p:sldId id="314" r:id="rId19"/>
    <p:sldId id="315" r:id="rId20"/>
    <p:sldId id="316" r:id="rId21"/>
    <p:sldId id="330" r:id="rId22"/>
    <p:sldId id="331" r:id="rId23"/>
    <p:sldId id="332" r:id="rId24"/>
    <p:sldId id="312" r:id="rId25"/>
    <p:sldId id="322" r:id="rId26"/>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4686" autoAdjust="0"/>
  </p:normalViewPr>
  <p:slideViewPr>
    <p:cSldViewPr>
      <p:cViewPr varScale="1">
        <p:scale>
          <a:sx n="106" d="100"/>
          <a:sy n="106" d="100"/>
        </p:scale>
        <p:origin x="792" y="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0DA803F-F4D7-4C6F-8A12-5E1F4B4E14E9}" type="datetimeFigureOut">
              <a:rPr lang="es-ES" smtClean="0"/>
              <a:pPr/>
              <a:t>28/01/2020</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0E23E6F-6188-4F75-A1DA-182171591DF7}" type="slidenum">
              <a:rPr lang="es-ES" smtClean="0"/>
              <a:pPr/>
              <a:t>‹#›</a:t>
            </a:fld>
            <a:endParaRPr lang="es-ES"/>
          </a:p>
        </p:txBody>
      </p:sp>
    </p:spTree>
    <p:extLst>
      <p:ext uri="{BB962C8B-B14F-4D97-AF65-F5344CB8AC3E}">
        <p14:creationId xmlns:p14="http://schemas.microsoft.com/office/powerpoint/2010/main" val="2787701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AB2E92-564B-4427-870A-B82F8A2E61D7}" type="datetimeFigureOut">
              <a:rPr lang="es-ES" smtClean="0"/>
              <a:pPr/>
              <a:t>28/01/2020</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35AF3CF-E7B7-44A2-BD5F-6A9327EC5A8F}" type="slidenum">
              <a:rPr lang="es-ES" smtClean="0"/>
              <a:pPr/>
              <a:t>‹#›</a:t>
            </a:fld>
            <a:endParaRPr lang="es-ES"/>
          </a:p>
        </p:txBody>
      </p:sp>
    </p:spTree>
    <p:extLst>
      <p:ext uri="{BB962C8B-B14F-4D97-AF65-F5344CB8AC3E}">
        <p14:creationId xmlns:p14="http://schemas.microsoft.com/office/powerpoint/2010/main" val="24964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7 Imagen" descr="Linkedin TOLSA 3.jpg"/>
          <p:cNvPicPr>
            <a:picLocks noChangeAspect="1"/>
          </p:cNvPicPr>
          <p:nvPr/>
        </p:nvPicPr>
        <p:blipFill>
          <a:blip r:embed="rId2" cstate="print"/>
          <a:srcRect l="16995"/>
          <a:stretch>
            <a:fillRect/>
          </a:stretch>
        </p:blipFill>
        <p:spPr>
          <a:xfrm>
            <a:off x="0" y="711720"/>
            <a:ext cx="9144000" cy="5453584"/>
          </a:xfrm>
          <a:prstGeom prst="rect">
            <a:avLst/>
          </a:prstGeom>
        </p:spPr>
      </p:pic>
      <p:sp>
        <p:nvSpPr>
          <p:cNvPr id="12" name="5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CE2BB5-7B7E-42B0-B189-25B45483FF91}" type="slidenum">
              <a:rPr kumimoji="0" lang="es-E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13 CuadroTexto"/>
          <p:cNvSpPr txBox="1"/>
          <p:nvPr/>
        </p:nvSpPr>
        <p:spPr>
          <a:xfrm>
            <a:off x="3347864" y="260648"/>
            <a:ext cx="5472608" cy="707886"/>
          </a:xfrm>
          <a:prstGeom prst="rect">
            <a:avLst/>
          </a:prstGeom>
          <a:noFill/>
        </p:spPr>
        <p:txBody>
          <a:bodyPr wrap="square" rtlCol="0">
            <a:spAutoFit/>
          </a:bodyPr>
          <a:lstStyle/>
          <a:p>
            <a:pPr algn="r"/>
            <a:r>
              <a:rPr lang="es-ES_tradnl" sz="4000" b="0" dirty="0">
                <a:solidFill>
                  <a:schemeClr val="bg1"/>
                </a:solidFill>
                <a:cs typeface="Arial" pitchFamily="34" charset="0"/>
              </a:rPr>
              <a:t>Si sabes conectar, tienes</a:t>
            </a:r>
            <a:endParaRPr lang="es-ES" sz="5400" b="0" dirty="0">
              <a:solidFill>
                <a:schemeClr val="bg1"/>
              </a:solidFill>
              <a:cs typeface="Arial" pitchFamily="34" charset="0"/>
            </a:endParaRPr>
          </a:p>
        </p:txBody>
      </p:sp>
      <p:grpSp>
        <p:nvGrpSpPr>
          <p:cNvPr id="2" name="22 Grupo"/>
          <p:cNvGrpSpPr/>
          <p:nvPr/>
        </p:nvGrpSpPr>
        <p:grpSpPr>
          <a:xfrm>
            <a:off x="0" y="0"/>
            <a:ext cx="9144000" cy="6858000"/>
            <a:chOff x="0" y="0"/>
            <a:chExt cx="9144000" cy="6858000"/>
          </a:xfrm>
        </p:grpSpPr>
        <p:sp>
          <p:nvSpPr>
            <p:cNvPr id="24" name="23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074" name="AutoShape 2" descr="Resultado de imagen de LINKEDIN"/>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412" y="1038948"/>
            <a:ext cx="1493520" cy="1463040"/>
          </a:xfrm>
          <a:prstGeom prst="rect">
            <a:avLst/>
          </a:prstGeom>
        </p:spPr>
      </p:pic>
      <p:sp>
        <p:nvSpPr>
          <p:cNvPr id="4" name="TextBox 3">
            <a:extLst>
              <a:ext uri="{FF2B5EF4-FFF2-40B4-BE49-F238E27FC236}">
                <a16:creationId xmlns:a16="http://schemas.microsoft.com/office/drawing/2014/main" id="{74821461-B766-4BFC-8F5F-C9A47FED92C9}"/>
              </a:ext>
            </a:extLst>
          </p:cNvPr>
          <p:cNvSpPr txBox="1"/>
          <p:nvPr/>
        </p:nvSpPr>
        <p:spPr>
          <a:xfrm>
            <a:off x="539552" y="3140968"/>
            <a:ext cx="7272808" cy="707886"/>
          </a:xfrm>
          <a:prstGeom prst="rect">
            <a:avLst/>
          </a:prstGeom>
          <a:noFill/>
        </p:spPr>
        <p:txBody>
          <a:bodyPr wrap="square" rtlCol="0">
            <a:spAutoFit/>
          </a:bodyPr>
          <a:lstStyle/>
          <a:p>
            <a:endParaRPr lang="en-US" sz="2000" dirty="0"/>
          </a:p>
          <a:p>
            <a:r>
              <a:rPr lang="en-US" sz="2000" dirty="0"/>
              <a:t>Emmanuel Durant, Tolsa, North America Sales Manager</a:t>
            </a:r>
            <a:endParaRPr lang="en-US" dirty="0"/>
          </a:p>
        </p:txBody>
      </p:sp>
      <p:sp>
        <p:nvSpPr>
          <p:cNvPr id="5" name="TextBox 4">
            <a:extLst>
              <a:ext uri="{FF2B5EF4-FFF2-40B4-BE49-F238E27FC236}">
                <a16:creationId xmlns:a16="http://schemas.microsoft.com/office/drawing/2014/main" id="{5E49ADBC-F071-4761-8141-D9A7556C1DCF}"/>
              </a:ext>
            </a:extLst>
          </p:cNvPr>
          <p:cNvSpPr txBox="1"/>
          <p:nvPr/>
        </p:nvSpPr>
        <p:spPr>
          <a:xfrm>
            <a:off x="899592" y="44624"/>
            <a:ext cx="8180908" cy="861774"/>
          </a:xfrm>
          <a:prstGeom prst="rect">
            <a:avLst/>
          </a:prstGeom>
          <a:noFill/>
        </p:spPr>
        <p:txBody>
          <a:bodyPr wrap="square" rtlCol="0">
            <a:spAutoFit/>
          </a:bodyPr>
          <a:lstStyle/>
          <a:p>
            <a:r>
              <a:rPr lang="en-US" sz="3200" dirty="0">
                <a:solidFill>
                  <a:schemeClr val="bg1">
                    <a:lumMod val="95000"/>
                  </a:schemeClr>
                </a:solidFill>
              </a:rPr>
              <a:t>Water-Sorption Characteristics of Clay Minerals</a:t>
            </a:r>
          </a:p>
          <a:p>
            <a:endParaRPr lang="en-US" dirty="0"/>
          </a:p>
        </p:txBody>
      </p:sp>
    </p:spTree>
    <p:extLst>
      <p:ext uri="{BB962C8B-B14F-4D97-AF65-F5344CB8AC3E}">
        <p14:creationId xmlns:p14="http://schemas.microsoft.com/office/powerpoint/2010/main" val="35762448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Bentonite</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7" name="TextBox 6">
            <a:extLst>
              <a:ext uri="{FF2B5EF4-FFF2-40B4-BE49-F238E27FC236}">
                <a16:creationId xmlns:a16="http://schemas.microsoft.com/office/drawing/2014/main" id="{14CB6A38-621E-4872-9E0E-25C3F97E086C}"/>
              </a:ext>
            </a:extLst>
          </p:cNvPr>
          <p:cNvSpPr txBox="1"/>
          <p:nvPr/>
        </p:nvSpPr>
        <p:spPr>
          <a:xfrm>
            <a:off x="611560" y="980728"/>
            <a:ext cx="7992888" cy="1754326"/>
          </a:xfrm>
          <a:prstGeom prst="rect">
            <a:avLst/>
          </a:prstGeom>
          <a:noFill/>
        </p:spPr>
        <p:txBody>
          <a:bodyPr wrap="square" rtlCol="0">
            <a:spAutoFit/>
          </a:bodyPr>
          <a:lstStyle/>
          <a:p>
            <a:r>
              <a:rPr lang="en-US" dirty="0"/>
              <a:t>Bentonites are comprised predominantly of the smectite group of minerals. Table below shows the clay minerals that make up the smectite group. </a:t>
            </a:r>
          </a:p>
          <a:p>
            <a:endParaRPr lang="en-US" dirty="0"/>
          </a:p>
          <a:p>
            <a:r>
              <a:rPr lang="en-US" dirty="0"/>
              <a:t>The most common are sodium and calcium montmorillonites.</a:t>
            </a:r>
          </a:p>
          <a:p>
            <a:endParaRPr lang="en-US" dirty="0"/>
          </a:p>
          <a:p>
            <a:endParaRPr lang="en-US" dirty="0"/>
          </a:p>
        </p:txBody>
      </p:sp>
      <p:pic>
        <p:nvPicPr>
          <p:cNvPr id="8" name="Picture 7">
            <a:extLst>
              <a:ext uri="{FF2B5EF4-FFF2-40B4-BE49-F238E27FC236}">
                <a16:creationId xmlns:a16="http://schemas.microsoft.com/office/drawing/2014/main" id="{30344F14-B5C4-4AD3-B405-ECC87885EA09}"/>
              </a:ext>
            </a:extLst>
          </p:cNvPr>
          <p:cNvPicPr>
            <a:picLocks noChangeAspect="1"/>
          </p:cNvPicPr>
          <p:nvPr/>
        </p:nvPicPr>
        <p:blipFill>
          <a:blip r:embed="rId3"/>
          <a:stretch>
            <a:fillRect/>
          </a:stretch>
        </p:blipFill>
        <p:spPr>
          <a:xfrm>
            <a:off x="2443147" y="2348880"/>
            <a:ext cx="4257706" cy="3312368"/>
          </a:xfrm>
          <a:prstGeom prst="rect">
            <a:avLst/>
          </a:prstGeom>
        </p:spPr>
      </p:pic>
    </p:spTree>
    <p:extLst>
      <p:ext uri="{BB962C8B-B14F-4D97-AF65-F5344CB8AC3E}">
        <p14:creationId xmlns:p14="http://schemas.microsoft.com/office/powerpoint/2010/main" val="211470247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Bentonite</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7" name="TextBox 6">
            <a:extLst>
              <a:ext uri="{FF2B5EF4-FFF2-40B4-BE49-F238E27FC236}">
                <a16:creationId xmlns:a16="http://schemas.microsoft.com/office/drawing/2014/main" id="{4468F4C7-028E-4911-967C-E6C0206A5687}"/>
              </a:ext>
            </a:extLst>
          </p:cNvPr>
          <p:cNvSpPr txBox="1"/>
          <p:nvPr/>
        </p:nvSpPr>
        <p:spPr>
          <a:xfrm>
            <a:off x="2977" y="1268760"/>
            <a:ext cx="9033520" cy="4801314"/>
          </a:xfrm>
          <a:prstGeom prst="rect">
            <a:avLst/>
          </a:prstGeom>
          <a:noFill/>
        </p:spPr>
        <p:txBody>
          <a:bodyPr wrap="square" rtlCol="0">
            <a:spAutoFit/>
          </a:bodyPr>
          <a:lstStyle/>
          <a:p>
            <a:r>
              <a:rPr lang="en-US" dirty="0"/>
              <a:t>Sodium montmorillonites important properties related to their use are</a:t>
            </a:r>
          </a:p>
          <a:p>
            <a:pPr marL="285750" indent="-285750">
              <a:buFont typeface="Arial" panose="020B0604020202020204" pitchFamily="34" charset="0"/>
              <a:buChar char="•"/>
            </a:pPr>
            <a:r>
              <a:rPr lang="en-US" dirty="0"/>
              <a:t>viscosity, </a:t>
            </a:r>
          </a:p>
          <a:p>
            <a:pPr marL="285750" indent="-285750">
              <a:buFont typeface="Arial" panose="020B0604020202020204" pitchFamily="34" charset="0"/>
              <a:buChar char="•"/>
            </a:pPr>
            <a:r>
              <a:rPr lang="en-US" dirty="0"/>
              <a:t>High swelling capacity, </a:t>
            </a:r>
          </a:p>
          <a:p>
            <a:pPr marL="285750" indent="-285750">
              <a:buFont typeface="Arial" panose="020B0604020202020204" pitchFamily="34" charset="0"/>
              <a:buChar char="•"/>
            </a:pPr>
            <a:r>
              <a:rPr lang="en-US" dirty="0"/>
              <a:t>thixotropy, </a:t>
            </a:r>
          </a:p>
          <a:p>
            <a:pPr marL="285750" indent="-285750">
              <a:buFont typeface="Arial" panose="020B0604020202020204" pitchFamily="34" charset="0"/>
              <a:buChar char="•"/>
            </a:pPr>
            <a:r>
              <a:rPr lang="en-US" dirty="0"/>
              <a:t>impervious ﬁlter cake, </a:t>
            </a:r>
          </a:p>
          <a:p>
            <a:pPr marL="285750" indent="-285750">
              <a:buFont typeface="Arial" panose="020B0604020202020204" pitchFamily="34" charset="0"/>
              <a:buChar char="•"/>
            </a:pPr>
            <a:r>
              <a:rPr lang="en-US" dirty="0" err="1"/>
              <a:t>dispersability</a:t>
            </a:r>
            <a:r>
              <a:rPr lang="en-US" dirty="0"/>
              <a:t>.</a:t>
            </a:r>
          </a:p>
          <a:p>
            <a:endParaRPr lang="en-US" dirty="0"/>
          </a:p>
          <a:p>
            <a:r>
              <a:rPr lang="en-US" dirty="0"/>
              <a:t>For the calcium montmorillonites important properties related to their use are </a:t>
            </a:r>
          </a:p>
          <a:p>
            <a:pPr marL="285750" indent="-285750">
              <a:buFont typeface="Arial" panose="020B0604020202020204" pitchFamily="34" charset="0"/>
              <a:buChar char="•"/>
            </a:pPr>
            <a:r>
              <a:rPr lang="en-US" dirty="0"/>
              <a:t>high absorption capacity</a:t>
            </a:r>
          </a:p>
          <a:p>
            <a:pPr marL="285750" indent="-285750">
              <a:buFont typeface="Arial" panose="020B0604020202020204" pitchFamily="34" charset="0"/>
              <a:buChar char="•"/>
            </a:pPr>
            <a:r>
              <a:rPr lang="en-US" dirty="0"/>
              <a:t>Low swelling</a:t>
            </a:r>
          </a:p>
          <a:p>
            <a:pPr marL="285750" indent="-285750">
              <a:buFont typeface="Arial" panose="020B0604020202020204" pitchFamily="34" charset="0"/>
              <a:buChar char="•"/>
            </a:pPr>
            <a:r>
              <a:rPr lang="en-US" dirty="0"/>
              <a:t>bonding strength</a:t>
            </a:r>
          </a:p>
          <a:p>
            <a:pPr marL="285750" indent="-285750">
              <a:buFont typeface="Arial" panose="020B0604020202020204" pitchFamily="34" charset="0"/>
              <a:buChar char="•"/>
            </a:pPr>
            <a:r>
              <a:rPr lang="en-US" dirty="0"/>
              <a:t>bleaching capability.</a:t>
            </a:r>
          </a:p>
          <a:p>
            <a:pPr marL="285750" indent="-285750">
              <a:buFont typeface="Arial" panose="020B0604020202020204" pitchFamily="34" charset="0"/>
              <a:buChar char="•"/>
            </a:pPr>
            <a:endParaRPr lang="en-US" dirty="0"/>
          </a:p>
          <a:p>
            <a:endParaRPr lang="en-US" dirty="0"/>
          </a:p>
          <a:p>
            <a:r>
              <a:rPr lang="en-US" dirty="0"/>
              <a:t>Sodium bentonites are noted as high swelling clays and calcium bentonites as low swelling clays !!!!</a:t>
            </a:r>
          </a:p>
          <a:p>
            <a:endParaRPr lang="en-US" dirty="0"/>
          </a:p>
        </p:txBody>
      </p:sp>
    </p:spTree>
    <p:extLst>
      <p:ext uri="{BB962C8B-B14F-4D97-AF65-F5344CB8AC3E}">
        <p14:creationId xmlns:p14="http://schemas.microsoft.com/office/powerpoint/2010/main" val="251195541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Montmorillonite</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pic>
        <p:nvPicPr>
          <p:cNvPr id="6" name="Picture 5">
            <a:extLst>
              <a:ext uri="{FF2B5EF4-FFF2-40B4-BE49-F238E27FC236}">
                <a16:creationId xmlns:a16="http://schemas.microsoft.com/office/drawing/2014/main" id="{65491326-96F4-48D3-A76C-2D8EF3B608C4}"/>
              </a:ext>
            </a:extLst>
          </p:cNvPr>
          <p:cNvPicPr>
            <a:picLocks noChangeAspect="1"/>
          </p:cNvPicPr>
          <p:nvPr/>
        </p:nvPicPr>
        <p:blipFill>
          <a:blip r:embed="rId3"/>
          <a:stretch>
            <a:fillRect/>
          </a:stretch>
        </p:blipFill>
        <p:spPr>
          <a:xfrm>
            <a:off x="251520" y="836712"/>
            <a:ext cx="4032448" cy="4972086"/>
          </a:xfrm>
          <a:prstGeom prst="rect">
            <a:avLst/>
          </a:prstGeom>
        </p:spPr>
      </p:pic>
      <p:sp>
        <p:nvSpPr>
          <p:cNvPr id="8" name="TextBox 7">
            <a:extLst>
              <a:ext uri="{FF2B5EF4-FFF2-40B4-BE49-F238E27FC236}">
                <a16:creationId xmlns:a16="http://schemas.microsoft.com/office/drawing/2014/main" id="{13BE5B26-08A1-4A7A-81A6-6BDA1766444C}"/>
              </a:ext>
            </a:extLst>
          </p:cNvPr>
          <p:cNvSpPr txBox="1"/>
          <p:nvPr/>
        </p:nvSpPr>
        <p:spPr>
          <a:xfrm>
            <a:off x="4283968" y="908720"/>
            <a:ext cx="4824536" cy="4832092"/>
          </a:xfrm>
          <a:prstGeom prst="rect">
            <a:avLst/>
          </a:prstGeom>
          <a:noFill/>
        </p:spPr>
        <p:txBody>
          <a:bodyPr wrap="square" rtlCol="0">
            <a:spAutoFit/>
          </a:bodyPr>
          <a:lstStyle/>
          <a:p>
            <a:r>
              <a:rPr lang="en-US" sz="1400" dirty="0"/>
              <a:t>The montmorillonites (fig. 6) show a wide variation in their water-sorption abilities. The sodium montmorillonites from Wyoming and hectorite from California take up several times more water than do the other montmorillonites. In 10, 000 minutes the sodium montmorillonite took up about 250 percent more water than hectorite did.</a:t>
            </a:r>
          </a:p>
          <a:p>
            <a:endParaRPr lang="en-US" sz="1400" dirty="0"/>
          </a:p>
          <a:p>
            <a:r>
              <a:rPr lang="en-US" sz="1400" dirty="0"/>
              <a:t>The order of water sorption at 1000 minutes is Wyoming montmorillonite 756 percent; hectorite 464 percent; Arizona montmorillonite 232 percent; </a:t>
            </a:r>
            <a:r>
              <a:rPr lang="en-US" sz="1400" dirty="0" err="1"/>
              <a:t>Tatatila</a:t>
            </a:r>
            <a:r>
              <a:rPr lang="en-US" sz="1400" dirty="0"/>
              <a:t> montmorillonite 184 percent; Mississippi montmorillonite 180 percent; and nontronite 164 percent.</a:t>
            </a:r>
          </a:p>
          <a:p>
            <a:endParaRPr lang="en-US" sz="1400" dirty="0"/>
          </a:p>
          <a:p>
            <a:r>
              <a:rPr lang="en-US" sz="1400" dirty="0"/>
              <a:t>The interpretation of the data, as shown in figure 6, suggests that water-sorption characteristics are a function of the structure and of the exchangeable cations. The Wyoming and Hector montmorillonites for the most part contain sodium as ex- changeable cations, but those from Arizona, Mexico (montmorillonite), and Washington (nontronite) contain calcium as the chief exchangeable cations. The montmorillonite from Mississippi contains calcium and hydrogen as exchangeable cations.</a:t>
            </a:r>
          </a:p>
        </p:txBody>
      </p:sp>
    </p:spTree>
    <p:extLst>
      <p:ext uri="{BB962C8B-B14F-4D97-AF65-F5344CB8AC3E}">
        <p14:creationId xmlns:p14="http://schemas.microsoft.com/office/powerpoint/2010/main" val="59607068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Micas</a:t>
              </a:r>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8" name="TextBox 7">
            <a:extLst>
              <a:ext uri="{FF2B5EF4-FFF2-40B4-BE49-F238E27FC236}">
                <a16:creationId xmlns:a16="http://schemas.microsoft.com/office/drawing/2014/main" id="{13BE5B26-08A1-4A7A-81A6-6BDA1766444C}"/>
              </a:ext>
            </a:extLst>
          </p:cNvPr>
          <p:cNvSpPr txBox="1"/>
          <p:nvPr/>
        </p:nvSpPr>
        <p:spPr>
          <a:xfrm>
            <a:off x="4283968" y="908720"/>
            <a:ext cx="4824536" cy="5047536"/>
          </a:xfrm>
          <a:prstGeom prst="rect">
            <a:avLst/>
          </a:prstGeom>
          <a:noFill/>
        </p:spPr>
        <p:txBody>
          <a:bodyPr wrap="square" rtlCol="0">
            <a:spAutoFit/>
          </a:bodyPr>
          <a:lstStyle/>
          <a:p>
            <a:r>
              <a:rPr lang="en-US" sz="1400" dirty="0"/>
              <a:t>Micas do not expand in water or organics, but montmorillonite, on the other hand, will expand in water and in certain organics. The mixed-lattice clay minerals that have some of the properties of both the true micas and montmorillonite will expand some when placed in water or organic compounds . The amount of expansion will depend on the percentage of potassium in the lattice. </a:t>
            </a:r>
          </a:p>
          <a:p>
            <a:endParaRPr lang="en-US" sz="1400" dirty="0"/>
          </a:p>
          <a:p>
            <a:r>
              <a:rPr lang="en-US" sz="1400" dirty="0"/>
              <a:t>The data from figure 7 indicate that there is quite a variation in the </a:t>
            </a:r>
            <a:r>
              <a:rPr lang="en-US" sz="1400" dirty="0" err="1"/>
              <a:t>watersorption</a:t>
            </a:r>
            <a:r>
              <a:rPr lang="en-US" sz="1400" dirty="0"/>
              <a:t> properties of the various micas. Muscovite (352 percent) took up about 2x times more water in 15 seconds than the </a:t>
            </a:r>
            <a:r>
              <a:rPr lang="en-US" sz="1400" dirty="0" err="1"/>
              <a:t>illite</a:t>
            </a:r>
            <a:r>
              <a:rPr lang="en-US" sz="1400" dirty="0"/>
              <a:t> from Grundy County, Illinois, did in two minutes. The Grundy County </a:t>
            </a:r>
            <a:r>
              <a:rPr lang="en-US" sz="1400" dirty="0" err="1"/>
              <a:t>illite</a:t>
            </a:r>
            <a:r>
              <a:rPr lang="en-US" sz="1400" dirty="0"/>
              <a:t> (150 percent) took up almost twice as much water in two minutes as the other micas, except muscovite, did in four minutes. The </a:t>
            </a:r>
            <a:r>
              <a:rPr lang="en-US" sz="1400" dirty="0" err="1"/>
              <a:t>illite</a:t>
            </a:r>
            <a:r>
              <a:rPr lang="en-US" sz="1400" dirty="0"/>
              <a:t>-chlorite (88 percent) from Jackson County, Ohio, took up more water than the Vermilion County </a:t>
            </a:r>
            <a:r>
              <a:rPr lang="en-US" sz="1400" dirty="0" err="1"/>
              <a:t>illite</a:t>
            </a:r>
            <a:r>
              <a:rPr lang="en-US" sz="1400" dirty="0"/>
              <a:t> (72 percent), which in turn adsorbed more than lepidolite (64 percent) . Biotite (54 percent) took up the least of any of the micas. </a:t>
            </a:r>
          </a:p>
          <a:p>
            <a:endParaRPr lang="en-US" sz="1400" dirty="0"/>
          </a:p>
          <a:p>
            <a:r>
              <a:rPr lang="en-US" sz="1400" dirty="0"/>
              <a:t>After the initial water was taken up (one to four minutes), there appeared to be no more sorption for the micas except for the Grundy County </a:t>
            </a:r>
            <a:r>
              <a:rPr lang="en-US" sz="1400" dirty="0" err="1"/>
              <a:t>illite</a:t>
            </a:r>
            <a:r>
              <a:rPr lang="en-US" sz="1400" dirty="0"/>
              <a:t>, which continued to adsorb water slowly.</a:t>
            </a:r>
          </a:p>
        </p:txBody>
      </p:sp>
      <p:pic>
        <p:nvPicPr>
          <p:cNvPr id="9" name="Picture 8">
            <a:extLst>
              <a:ext uri="{FF2B5EF4-FFF2-40B4-BE49-F238E27FC236}">
                <a16:creationId xmlns:a16="http://schemas.microsoft.com/office/drawing/2014/main" id="{2981B0C3-3BEE-43C5-B699-CB18C052E866}"/>
              </a:ext>
            </a:extLst>
          </p:cNvPr>
          <p:cNvPicPr>
            <a:picLocks noChangeAspect="1"/>
          </p:cNvPicPr>
          <p:nvPr/>
        </p:nvPicPr>
        <p:blipFill>
          <a:blip r:embed="rId3"/>
          <a:stretch>
            <a:fillRect/>
          </a:stretch>
        </p:blipFill>
        <p:spPr>
          <a:xfrm>
            <a:off x="17344" y="837975"/>
            <a:ext cx="4249280" cy="5182049"/>
          </a:xfrm>
          <a:prstGeom prst="rect">
            <a:avLst/>
          </a:prstGeom>
        </p:spPr>
      </p:pic>
    </p:spTree>
    <p:extLst>
      <p:ext uri="{BB962C8B-B14F-4D97-AF65-F5344CB8AC3E}">
        <p14:creationId xmlns:p14="http://schemas.microsoft.com/office/powerpoint/2010/main" val="345203263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Chlorite</a:t>
              </a:r>
              <a:r>
                <a:rPr lang="es-ES" dirty="0"/>
                <a:t> &amp; </a:t>
              </a:r>
              <a:r>
                <a:rPr lang="es-ES" dirty="0" err="1"/>
                <a:t>Chloritic</a:t>
              </a:r>
              <a:r>
                <a:rPr lang="es-ES" dirty="0"/>
                <a:t> </a:t>
              </a:r>
              <a:r>
                <a:rPr lang="es-ES" dirty="0" err="1"/>
                <a:t>Clay</a:t>
              </a:r>
              <a:r>
                <a:rPr lang="es-ES" dirty="0"/>
                <a:t> </a:t>
              </a:r>
              <a:r>
                <a:rPr lang="es-ES" dirty="0" err="1"/>
                <a:t>Minerals</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8" name="TextBox 7">
            <a:extLst>
              <a:ext uri="{FF2B5EF4-FFF2-40B4-BE49-F238E27FC236}">
                <a16:creationId xmlns:a16="http://schemas.microsoft.com/office/drawing/2014/main" id="{13BE5B26-08A1-4A7A-81A6-6BDA1766444C}"/>
              </a:ext>
            </a:extLst>
          </p:cNvPr>
          <p:cNvSpPr txBox="1"/>
          <p:nvPr/>
        </p:nvSpPr>
        <p:spPr>
          <a:xfrm>
            <a:off x="251520" y="4194666"/>
            <a:ext cx="8784976" cy="1815882"/>
          </a:xfrm>
          <a:prstGeom prst="rect">
            <a:avLst/>
          </a:prstGeom>
          <a:noFill/>
        </p:spPr>
        <p:txBody>
          <a:bodyPr wrap="square" rtlCol="0">
            <a:spAutoFit/>
          </a:bodyPr>
          <a:lstStyle/>
          <a:p>
            <a:r>
              <a:rPr lang="en-US" sz="1400" dirty="0"/>
              <a:t>The chlorites and </a:t>
            </a:r>
            <a:r>
              <a:rPr lang="en-US" sz="1400" dirty="0" err="1"/>
              <a:t>chloritic</a:t>
            </a:r>
            <a:r>
              <a:rPr lang="en-US" sz="1400" dirty="0"/>
              <a:t> clay minerals are mica-type minerals which differ from the true micas in having brucite layers that replace the potassium between the mica layers.</a:t>
            </a:r>
          </a:p>
          <a:p>
            <a:endParaRPr lang="en-US" sz="1400" dirty="0"/>
          </a:p>
          <a:p>
            <a:r>
              <a:rPr lang="en-US" sz="1400" dirty="0"/>
              <a:t>The chlorites (fig. 8) seemed to adsorb more water than the micas (except muscovite and Grundy County </a:t>
            </a:r>
            <a:r>
              <a:rPr lang="en-US" sz="1400" dirty="0" err="1"/>
              <a:t>illite</a:t>
            </a:r>
            <a:r>
              <a:rPr lang="en-US" sz="1400" dirty="0"/>
              <a:t>), probably averaging about 20 to 40 percent more. After the initial sorption, there appeared to be no more adsorption. The order of water sorption is </a:t>
            </a:r>
            <a:r>
              <a:rPr lang="en-US" sz="1400" dirty="0" err="1"/>
              <a:t>repidolite</a:t>
            </a:r>
            <a:r>
              <a:rPr lang="en-US" sz="1400" dirty="0"/>
              <a:t> (100 percent in four minutes) &gt; chlorite (94 percent in eight minutes) &gt; </a:t>
            </a:r>
            <a:r>
              <a:rPr lang="en-US" sz="1400" dirty="0" err="1"/>
              <a:t>clinochlor</a:t>
            </a:r>
            <a:r>
              <a:rPr lang="en-US" sz="1400" dirty="0"/>
              <a:t> (88 percent in 30 seconds) &gt; </a:t>
            </a:r>
            <a:r>
              <a:rPr lang="en-US" sz="1400" dirty="0" err="1"/>
              <a:t>prochlorite</a:t>
            </a:r>
            <a:r>
              <a:rPr lang="en-US" sz="1400" dirty="0"/>
              <a:t> (60 percent in eight minutes). This could be a function of particle size and packing. </a:t>
            </a:r>
          </a:p>
        </p:txBody>
      </p:sp>
      <p:pic>
        <p:nvPicPr>
          <p:cNvPr id="9" name="Picture 8">
            <a:extLst>
              <a:ext uri="{FF2B5EF4-FFF2-40B4-BE49-F238E27FC236}">
                <a16:creationId xmlns:a16="http://schemas.microsoft.com/office/drawing/2014/main" id="{58CD8A13-78D3-40A5-9508-C0F623794DB0}"/>
              </a:ext>
            </a:extLst>
          </p:cNvPr>
          <p:cNvPicPr>
            <a:picLocks noChangeAspect="1"/>
          </p:cNvPicPr>
          <p:nvPr/>
        </p:nvPicPr>
        <p:blipFill>
          <a:blip r:embed="rId3"/>
          <a:stretch>
            <a:fillRect/>
          </a:stretch>
        </p:blipFill>
        <p:spPr>
          <a:xfrm>
            <a:off x="1331640" y="975749"/>
            <a:ext cx="6336704" cy="3218917"/>
          </a:xfrm>
          <a:prstGeom prst="rect">
            <a:avLst/>
          </a:prstGeom>
        </p:spPr>
      </p:pic>
    </p:spTree>
    <p:extLst>
      <p:ext uri="{BB962C8B-B14F-4D97-AF65-F5344CB8AC3E}">
        <p14:creationId xmlns:p14="http://schemas.microsoft.com/office/powerpoint/2010/main" val="123404451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Chlorite</a:t>
              </a:r>
              <a:r>
                <a:rPr lang="es-ES" dirty="0"/>
                <a:t> &amp; </a:t>
              </a:r>
              <a:r>
                <a:rPr lang="es-ES" dirty="0" err="1"/>
                <a:t>Chloritic</a:t>
              </a:r>
              <a:r>
                <a:rPr lang="es-ES" dirty="0"/>
                <a:t> </a:t>
              </a:r>
              <a:r>
                <a:rPr lang="es-ES" dirty="0" err="1"/>
                <a:t>Clay</a:t>
              </a:r>
              <a:r>
                <a:rPr lang="es-ES" dirty="0"/>
                <a:t> </a:t>
              </a:r>
              <a:r>
                <a:rPr lang="es-ES" dirty="0" err="1"/>
                <a:t>Minerals</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8" name="TextBox 7">
            <a:extLst>
              <a:ext uri="{FF2B5EF4-FFF2-40B4-BE49-F238E27FC236}">
                <a16:creationId xmlns:a16="http://schemas.microsoft.com/office/drawing/2014/main" id="{13BE5B26-08A1-4A7A-81A6-6BDA1766444C}"/>
              </a:ext>
            </a:extLst>
          </p:cNvPr>
          <p:cNvSpPr txBox="1"/>
          <p:nvPr/>
        </p:nvSpPr>
        <p:spPr>
          <a:xfrm>
            <a:off x="4320272" y="4194666"/>
            <a:ext cx="4716224" cy="954107"/>
          </a:xfrm>
          <a:prstGeom prst="rect">
            <a:avLst/>
          </a:prstGeom>
          <a:noFill/>
        </p:spPr>
        <p:txBody>
          <a:bodyPr wrap="square" rtlCol="0">
            <a:spAutoFit/>
          </a:bodyPr>
          <a:lstStyle/>
          <a:p>
            <a:r>
              <a:rPr lang="en-US" sz="1400" dirty="0"/>
              <a:t>*The chlorites give sorption curves (fig. 8) very similar to those of the micas and </a:t>
            </a:r>
            <a:r>
              <a:rPr lang="en-US" sz="1400" dirty="0" err="1"/>
              <a:t>illites</a:t>
            </a:r>
            <a:r>
              <a:rPr lang="en-US" sz="1400" dirty="0"/>
              <a:t> (fig. 7). From the curves it would appear that the same forces are active in the water sorption of both chlorites and micas.</a:t>
            </a:r>
          </a:p>
        </p:txBody>
      </p:sp>
      <p:pic>
        <p:nvPicPr>
          <p:cNvPr id="9" name="Picture 8">
            <a:extLst>
              <a:ext uri="{FF2B5EF4-FFF2-40B4-BE49-F238E27FC236}">
                <a16:creationId xmlns:a16="http://schemas.microsoft.com/office/drawing/2014/main" id="{58CD8A13-78D3-40A5-9508-C0F623794DB0}"/>
              </a:ext>
            </a:extLst>
          </p:cNvPr>
          <p:cNvPicPr>
            <a:picLocks noChangeAspect="1"/>
          </p:cNvPicPr>
          <p:nvPr/>
        </p:nvPicPr>
        <p:blipFill>
          <a:blip r:embed="rId3"/>
          <a:stretch>
            <a:fillRect/>
          </a:stretch>
        </p:blipFill>
        <p:spPr>
          <a:xfrm>
            <a:off x="4644008" y="970379"/>
            <a:ext cx="4464496" cy="3218917"/>
          </a:xfrm>
          <a:prstGeom prst="rect">
            <a:avLst/>
          </a:prstGeom>
        </p:spPr>
      </p:pic>
      <p:pic>
        <p:nvPicPr>
          <p:cNvPr id="6" name="Picture 5">
            <a:extLst>
              <a:ext uri="{FF2B5EF4-FFF2-40B4-BE49-F238E27FC236}">
                <a16:creationId xmlns:a16="http://schemas.microsoft.com/office/drawing/2014/main" id="{65C80903-5BB4-477D-83FB-EA4B8B14F089}"/>
              </a:ext>
            </a:extLst>
          </p:cNvPr>
          <p:cNvPicPr>
            <a:picLocks noChangeAspect="1"/>
          </p:cNvPicPr>
          <p:nvPr/>
        </p:nvPicPr>
        <p:blipFill>
          <a:blip r:embed="rId4"/>
          <a:stretch>
            <a:fillRect/>
          </a:stretch>
        </p:blipFill>
        <p:spPr>
          <a:xfrm>
            <a:off x="35496" y="827772"/>
            <a:ext cx="4249280" cy="5188146"/>
          </a:xfrm>
          <a:prstGeom prst="rect">
            <a:avLst/>
          </a:prstGeom>
        </p:spPr>
      </p:pic>
    </p:spTree>
    <p:extLst>
      <p:ext uri="{BB962C8B-B14F-4D97-AF65-F5344CB8AC3E}">
        <p14:creationId xmlns:p14="http://schemas.microsoft.com/office/powerpoint/2010/main" val="176873683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Sepiolite</a:t>
              </a:r>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6" name="TextBox 5">
            <a:extLst>
              <a:ext uri="{FF2B5EF4-FFF2-40B4-BE49-F238E27FC236}">
                <a16:creationId xmlns:a16="http://schemas.microsoft.com/office/drawing/2014/main" id="{B8E9CF89-C348-4815-B0F6-556CB11CAB2F}"/>
              </a:ext>
            </a:extLst>
          </p:cNvPr>
          <p:cNvSpPr txBox="1"/>
          <p:nvPr/>
        </p:nvSpPr>
        <p:spPr>
          <a:xfrm>
            <a:off x="251520" y="980728"/>
            <a:ext cx="4680519" cy="5632311"/>
          </a:xfrm>
          <a:prstGeom prst="rect">
            <a:avLst/>
          </a:prstGeom>
          <a:noFill/>
        </p:spPr>
        <p:txBody>
          <a:bodyPr wrap="square" rtlCol="0">
            <a:spAutoFit/>
          </a:bodyPr>
          <a:lstStyle/>
          <a:p>
            <a:r>
              <a:rPr lang="en-US" dirty="0"/>
              <a:t>What is Sepiolite?</a:t>
            </a:r>
          </a:p>
          <a:p>
            <a:endParaRPr lang="en-US" dirty="0"/>
          </a:p>
          <a:p>
            <a:r>
              <a:rPr lang="en-US" dirty="0"/>
              <a:t>Sepiolite is a hydrated magnesium silicate with the ideal formula Si12Mg8O30(OH)4(OH2)4.8H2O. </a:t>
            </a:r>
          </a:p>
          <a:p>
            <a:endParaRPr lang="en-US" dirty="0"/>
          </a:p>
          <a:p>
            <a:r>
              <a:rPr lang="en-US" dirty="0"/>
              <a:t>Sepiolite, unlike other clays, is not a layered phyllosilicate. Think needle like properties.</a:t>
            </a:r>
          </a:p>
          <a:p>
            <a:endParaRPr lang="en-US" dirty="0"/>
          </a:p>
          <a:p>
            <a:r>
              <a:rPr lang="en-US" dirty="0"/>
              <a:t>Non-swelling, lightweight, porous clay with a large specific surface area. Unlike other clays, the individual particles of sepiolite have a needle-like morphology.</a:t>
            </a:r>
          </a:p>
          <a:p>
            <a:endParaRPr lang="en-US" dirty="0"/>
          </a:p>
          <a:p>
            <a:r>
              <a:rPr lang="en-US" dirty="0"/>
              <a:t>Sepiolite has a very large surface area around 300 m2/g.</a:t>
            </a:r>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B7F6F3D4-74F0-46A4-A424-11828A032511}"/>
              </a:ext>
            </a:extLst>
          </p:cNvPr>
          <p:cNvPicPr>
            <a:picLocks noChangeAspect="1"/>
          </p:cNvPicPr>
          <p:nvPr/>
        </p:nvPicPr>
        <p:blipFill>
          <a:blip r:embed="rId3"/>
          <a:stretch>
            <a:fillRect/>
          </a:stretch>
        </p:blipFill>
        <p:spPr>
          <a:xfrm>
            <a:off x="5808373" y="995430"/>
            <a:ext cx="2505075" cy="2520280"/>
          </a:xfrm>
          <a:prstGeom prst="rect">
            <a:avLst/>
          </a:prstGeom>
        </p:spPr>
      </p:pic>
      <p:pic>
        <p:nvPicPr>
          <p:cNvPr id="8" name="Picture 7">
            <a:extLst>
              <a:ext uri="{FF2B5EF4-FFF2-40B4-BE49-F238E27FC236}">
                <a16:creationId xmlns:a16="http://schemas.microsoft.com/office/drawing/2014/main" id="{DAC5112F-C75E-48FE-A55D-2E68E292D327}"/>
              </a:ext>
            </a:extLst>
          </p:cNvPr>
          <p:cNvPicPr>
            <a:picLocks noChangeAspect="1"/>
          </p:cNvPicPr>
          <p:nvPr/>
        </p:nvPicPr>
        <p:blipFill>
          <a:blip r:embed="rId4"/>
          <a:stretch>
            <a:fillRect/>
          </a:stretch>
        </p:blipFill>
        <p:spPr>
          <a:xfrm>
            <a:off x="5652120" y="3645024"/>
            <a:ext cx="3096344" cy="2345935"/>
          </a:xfrm>
          <a:prstGeom prst="rect">
            <a:avLst/>
          </a:prstGeom>
        </p:spPr>
      </p:pic>
    </p:spTree>
    <p:extLst>
      <p:ext uri="{BB962C8B-B14F-4D97-AF65-F5344CB8AC3E}">
        <p14:creationId xmlns:p14="http://schemas.microsoft.com/office/powerpoint/2010/main" val="100664592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Sepiolite</a:t>
              </a:r>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6" name="TextBox 5">
            <a:extLst>
              <a:ext uri="{FF2B5EF4-FFF2-40B4-BE49-F238E27FC236}">
                <a16:creationId xmlns:a16="http://schemas.microsoft.com/office/drawing/2014/main" id="{5B9D0D24-1678-49B5-956F-0B12CB3864F9}"/>
              </a:ext>
            </a:extLst>
          </p:cNvPr>
          <p:cNvSpPr txBox="1"/>
          <p:nvPr/>
        </p:nvSpPr>
        <p:spPr>
          <a:xfrm>
            <a:off x="467544" y="1268760"/>
            <a:ext cx="8216768" cy="4247317"/>
          </a:xfrm>
          <a:prstGeom prst="rect">
            <a:avLst/>
          </a:prstGeom>
          <a:noFill/>
        </p:spPr>
        <p:txBody>
          <a:bodyPr wrap="square" rtlCol="0">
            <a:spAutoFit/>
          </a:bodyPr>
          <a:lstStyle/>
          <a:p>
            <a:r>
              <a:rPr lang="en-US" dirty="0"/>
              <a:t>Sepiolite has the highest surface area (BET , N2) of all the clay minerals.</a:t>
            </a:r>
          </a:p>
          <a:p>
            <a:endParaRPr lang="en-US" dirty="0"/>
          </a:p>
          <a:p>
            <a:r>
              <a:rPr lang="en-US" dirty="0"/>
              <a:t>About 300m2/g, with a high density of silanol groups (-</a:t>
            </a:r>
            <a:r>
              <a:rPr lang="en-US" dirty="0" err="1"/>
              <a:t>SiOH</a:t>
            </a:r>
            <a:r>
              <a:rPr lang="en-US" dirty="0"/>
              <a:t>) which explains the marked hydrophilicity of this clay. The silicate lattice has not a significant negative charge and therefore the cation exchange capacity of this clay is very low. </a:t>
            </a:r>
          </a:p>
          <a:p>
            <a:endParaRPr lang="en-US" dirty="0"/>
          </a:p>
          <a:p>
            <a:r>
              <a:rPr lang="en-US" dirty="0"/>
              <a:t>The high surface area and porosity of sepiolite account for the remarkable adsorptive and absorptive properties of this clay. </a:t>
            </a:r>
          </a:p>
          <a:p>
            <a:endParaRPr lang="en-US" dirty="0"/>
          </a:p>
          <a:p>
            <a:r>
              <a:rPr lang="en-US" dirty="0"/>
              <a:t>It absorbs vapors and odors and can absorb approximately its own weight of water and other liquids.</a:t>
            </a:r>
          </a:p>
          <a:p>
            <a:endParaRPr lang="en-US" dirty="0"/>
          </a:p>
          <a:p>
            <a:r>
              <a:rPr lang="en-US" dirty="0"/>
              <a:t>Think cat litter!</a:t>
            </a:r>
          </a:p>
          <a:p>
            <a:endParaRPr lang="en-US" dirty="0"/>
          </a:p>
          <a:p>
            <a:endParaRPr lang="en-US" dirty="0"/>
          </a:p>
        </p:txBody>
      </p:sp>
      <p:pic>
        <p:nvPicPr>
          <p:cNvPr id="7" name="Picture 6">
            <a:extLst>
              <a:ext uri="{FF2B5EF4-FFF2-40B4-BE49-F238E27FC236}">
                <a16:creationId xmlns:a16="http://schemas.microsoft.com/office/drawing/2014/main" id="{1951DBF1-F3EB-4E58-AA45-5C14DA1FB16D}"/>
              </a:ext>
            </a:extLst>
          </p:cNvPr>
          <p:cNvPicPr>
            <a:picLocks noChangeAspect="1"/>
          </p:cNvPicPr>
          <p:nvPr/>
        </p:nvPicPr>
        <p:blipFill>
          <a:blip r:embed="rId3"/>
          <a:stretch>
            <a:fillRect/>
          </a:stretch>
        </p:blipFill>
        <p:spPr>
          <a:xfrm>
            <a:off x="4283968" y="4293096"/>
            <a:ext cx="3028950" cy="1514475"/>
          </a:xfrm>
          <a:prstGeom prst="rect">
            <a:avLst/>
          </a:prstGeom>
        </p:spPr>
      </p:pic>
    </p:spTree>
    <p:extLst>
      <p:ext uri="{BB962C8B-B14F-4D97-AF65-F5344CB8AC3E}">
        <p14:creationId xmlns:p14="http://schemas.microsoft.com/office/powerpoint/2010/main" val="146996593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Attapulgite</a:t>
              </a:r>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6" name="TextBox 5">
            <a:extLst>
              <a:ext uri="{FF2B5EF4-FFF2-40B4-BE49-F238E27FC236}">
                <a16:creationId xmlns:a16="http://schemas.microsoft.com/office/drawing/2014/main" id="{EC83356E-E508-4387-A4AF-0A2061474113}"/>
              </a:ext>
            </a:extLst>
          </p:cNvPr>
          <p:cNvSpPr txBox="1"/>
          <p:nvPr/>
        </p:nvSpPr>
        <p:spPr>
          <a:xfrm>
            <a:off x="683568" y="1196752"/>
            <a:ext cx="7056784" cy="3416320"/>
          </a:xfrm>
          <a:prstGeom prst="rect">
            <a:avLst/>
          </a:prstGeom>
          <a:noFill/>
        </p:spPr>
        <p:txBody>
          <a:bodyPr wrap="square" rtlCol="0">
            <a:spAutoFit/>
          </a:bodyPr>
          <a:lstStyle/>
          <a:p>
            <a:r>
              <a:rPr lang="en-US" dirty="0"/>
              <a:t>Attapulgite is a hydrated aluminum silicate mineral.</a:t>
            </a:r>
          </a:p>
          <a:p>
            <a:endParaRPr lang="en-US" dirty="0"/>
          </a:p>
          <a:p>
            <a:r>
              <a:rPr lang="en-US" dirty="0"/>
              <a:t>Attapulgite and Palygorskite are synonymous.</a:t>
            </a:r>
          </a:p>
          <a:p>
            <a:endParaRPr lang="en-US" dirty="0"/>
          </a:p>
          <a:p>
            <a:r>
              <a:rPr lang="en-US" dirty="0"/>
              <a:t>Attapulgite is non-swelling with needle like properties.</a:t>
            </a:r>
          </a:p>
          <a:p>
            <a:endParaRPr lang="en-US" dirty="0"/>
          </a:p>
          <a:p>
            <a:r>
              <a:rPr lang="en-US" dirty="0"/>
              <a:t>Sepiolite is structurally similar to </a:t>
            </a:r>
            <a:r>
              <a:rPr lang="en-US" dirty="0" err="1"/>
              <a:t>palygorskite</a:t>
            </a:r>
            <a:r>
              <a:rPr lang="en-US" dirty="0"/>
              <a:t>=attapulgite except that it has a slightly larger unit cell. Therefore Sepiolite will have better rheological properties. </a:t>
            </a:r>
          </a:p>
          <a:p>
            <a:endParaRPr lang="en-US" dirty="0"/>
          </a:p>
          <a:p>
            <a:r>
              <a:rPr lang="en-US" dirty="0"/>
              <a:t>The attapulgite needle is typically about 1 micron in length and approximately 0.01 microns across.</a:t>
            </a:r>
          </a:p>
        </p:txBody>
      </p:sp>
      <p:pic>
        <p:nvPicPr>
          <p:cNvPr id="7" name="Picture 6">
            <a:extLst>
              <a:ext uri="{FF2B5EF4-FFF2-40B4-BE49-F238E27FC236}">
                <a16:creationId xmlns:a16="http://schemas.microsoft.com/office/drawing/2014/main" id="{82B0576F-3D4B-405B-8A72-11C882A5554C}"/>
              </a:ext>
            </a:extLst>
          </p:cNvPr>
          <p:cNvPicPr>
            <a:picLocks noChangeAspect="1"/>
          </p:cNvPicPr>
          <p:nvPr/>
        </p:nvPicPr>
        <p:blipFill>
          <a:blip r:embed="rId3"/>
          <a:stretch>
            <a:fillRect/>
          </a:stretch>
        </p:blipFill>
        <p:spPr>
          <a:xfrm>
            <a:off x="4139952" y="4437557"/>
            <a:ext cx="5004048" cy="2318107"/>
          </a:xfrm>
          <a:prstGeom prst="rect">
            <a:avLst/>
          </a:prstGeom>
        </p:spPr>
      </p:pic>
    </p:spTree>
    <p:extLst>
      <p:ext uri="{BB962C8B-B14F-4D97-AF65-F5344CB8AC3E}">
        <p14:creationId xmlns:p14="http://schemas.microsoft.com/office/powerpoint/2010/main" val="325387466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Attapulgite &amp; Sepiolite</a:t>
              </a:r>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6" name="TextBox 5">
            <a:extLst>
              <a:ext uri="{FF2B5EF4-FFF2-40B4-BE49-F238E27FC236}">
                <a16:creationId xmlns:a16="http://schemas.microsoft.com/office/drawing/2014/main" id="{20A01068-C0A1-4827-A05A-BCA8ACDAB35C}"/>
              </a:ext>
            </a:extLst>
          </p:cNvPr>
          <p:cNvSpPr txBox="1"/>
          <p:nvPr/>
        </p:nvSpPr>
        <p:spPr>
          <a:xfrm>
            <a:off x="827585" y="1340768"/>
            <a:ext cx="7632848" cy="2585323"/>
          </a:xfrm>
          <a:prstGeom prst="rect">
            <a:avLst/>
          </a:prstGeom>
          <a:noFill/>
        </p:spPr>
        <p:txBody>
          <a:bodyPr wrap="square" rtlCol="0">
            <a:spAutoFit/>
          </a:bodyPr>
          <a:lstStyle/>
          <a:p>
            <a:r>
              <a:rPr lang="en-US" dirty="0"/>
              <a:t>Remember that elongate thin particles cause high viscosity when added to any liquid. It is a physical and not a chemical viscosity, so its very stable as a viscosiﬁer and suspending medium in many applications where sodium montmorillonite (bentonite) would ﬂocculate when the salt or electrolyte concentration is high.</a:t>
            </a:r>
          </a:p>
          <a:p>
            <a:endParaRPr lang="en-US" dirty="0"/>
          </a:p>
          <a:p>
            <a:r>
              <a:rPr lang="en-US" dirty="0"/>
              <a:t>Sepiolite has a working </a:t>
            </a:r>
            <a:r>
              <a:rPr lang="en-US" dirty="0" err="1"/>
              <a:t>ph</a:t>
            </a:r>
            <a:r>
              <a:rPr lang="en-US" dirty="0"/>
              <a:t> range of 2-14</a:t>
            </a:r>
          </a:p>
          <a:p>
            <a:endParaRPr lang="en-US" dirty="0"/>
          </a:p>
          <a:p>
            <a:r>
              <a:rPr lang="en-US" dirty="0"/>
              <a:t>Attapulgite had a working </a:t>
            </a:r>
            <a:r>
              <a:rPr lang="en-US" dirty="0" err="1"/>
              <a:t>ph</a:t>
            </a:r>
            <a:r>
              <a:rPr lang="en-US" dirty="0"/>
              <a:t> range of 4-14</a:t>
            </a:r>
          </a:p>
        </p:txBody>
      </p:sp>
    </p:spTree>
    <p:extLst>
      <p:ext uri="{BB962C8B-B14F-4D97-AF65-F5344CB8AC3E}">
        <p14:creationId xmlns:p14="http://schemas.microsoft.com/office/powerpoint/2010/main" val="114895646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Introduction</a:t>
              </a:r>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6" name="TextBox 5">
            <a:extLst>
              <a:ext uri="{FF2B5EF4-FFF2-40B4-BE49-F238E27FC236}">
                <a16:creationId xmlns:a16="http://schemas.microsoft.com/office/drawing/2014/main" id="{B3BE00AD-F2B1-4A92-93E7-2327D53FDD6E}"/>
              </a:ext>
            </a:extLst>
          </p:cNvPr>
          <p:cNvSpPr txBox="1"/>
          <p:nvPr/>
        </p:nvSpPr>
        <p:spPr>
          <a:xfrm>
            <a:off x="683568" y="1196752"/>
            <a:ext cx="6840760" cy="4524315"/>
          </a:xfrm>
          <a:prstGeom prst="rect">
            <a:avLst/>
          </a:prstGeom>
          <a:noFill/>
        </p:spPr>
        <p:txBody>
          <a:bodyPr wrap="square" rtlCol="0">
            <a:spAutoFit/>
          </a:bodyPr>
          <a:lstStyle/>
          <a:p>
            <a:r>
              <a:rPr lang="en-US" dirty="0"/>
              <a:t>This presentation will detail the water absorption properties of clays and other mica minerals.</a:t>
            </a:r>
          </a:p>
          <a:p>
            <a:endParaRPr lang="en-US" dirty="0"/>
          </a:p>
          <a:p>
            <a:endParaRPr lang="en-US" dirty="0"/>
          </a:p>
          <a:p>
            <a:r>
              <a:rPr lang="en-US" dirty="0"/>
              <a:t>Samples of the following groups were tested:</a:t>
            </a:r>
          </a:p>
          <a:p>
            <a:endParaRPr lang="en-US" dirty="0"/>
          </a:p>
          <a:p>
            <a:r>
              <a:rPr lang="en-US" dirty="0"/>
              <a:t>Kaolinite-(Kaolin, Halloysite)</a:t>
            </a:r>
          </a:p>
          <a:p>
            <a:endParaRPr lang="en-US" dirty="0"/>
          </a:p>
          <a:p>
            <a:r>
              <a:rPr lang="en-US" dirty="0"/>
              <a:t>Montmorillonite-(Sodium, Calcium, Hectorite, Nontronite)</a:t>
            </a:r>
          </a:p>
          <a:p>
            <a:endParaRPr lang="en-US" dirty="0"/>
          </a:p>
          <a:p>
            <a:r>
              <a:rPr lang="en-US" dirty="0"/>
              <a:t>Mica-(Illite, Muscovite, Biotite)</a:t>
            </a:r>
          </a:p>
          <a:p>
            <a:endParaRPr lang="en-US" dirty="0"/>
          </a:p>
          <a:p>
            <a:r>
              <a:rPr lang="en-US" dirty="0"/>
              <a:t>Chlorite groups-(Repidolite, Chlorite, Prochlorite)</a:t>
            </a:r>
          </a:p>
          <a:p>
            <a:endParaRPr lang="en-US" dirty="0"/>
          </a:p>
          <a:p>
            <a:r>
              <a:rPr lang="en-US" dirty="0"/>
              <a:t>Sepiolite-attapulgite-palygorskite</a:t>
            </a:r>
          </a:p>
          <a:p>
            <a:endParaRPr lang="en-US" dirty="0"/>
          </a:p>
        </p:txBody>
      </p:sp>
    </p:spTree>
    <p:extLst>
      <p:ext uri="{BB962C8B-B14F-4D97-AF65-F5344CB8AC3E}">
        <p14:creationId xmlns:p14="http://schemas.microsoft.com/office/powerpoint/2010/main" val="267956550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Attapulgite &amp; Sepiolite </a:t>
              </a:r>
              <a:r>
                <a:rPr lang="es-ES" dirty="0" err="1"/>
                <a:t>Characteristics</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pic>
        <p:nvPicPr>
          <p:cNvPr id="7" name="Picture 6">
            <a:extLst>
              <a:ext uri="{FF2B5EF4-FFF2-40B4-BE49-F238E27FC236}">
                <a16:creationId xmlns:a16="http://schemas.microsoft.com/office/drawing/2014/main" id="{A0815895-FB4F-4599-9EC5-E43542918843}"/>
              </a:ext>
            </a:extLst>
          </p:cNvPr>
          <p:cNvPicPr>
            <a:picLocks noChangeAspect="1"/>
          </p:cNvPicPr>
          <p:nvPr/>
        </p:nvPicPr>
        <p:blipFill>
          <a:blip r:embed="rId3"/>
          <a:stretch>
            <a:fillRect/>
          </a:stretch>
        </p:blipFill>
        <p:spPr>
          <a:xfrm>
            <a:off x="1691680" y="1412776"/>
            <a:ext cx="4512198" cy="3024336"/>
          </a:xfrm>
          <a:prstGeom prst="rect">
            <a:avLst/>
          </a:prstGeom>
        </p:spPr>
      </p:pic>
    </p:spTree>
    <p:extLst>
      <p:ext uri="{BB962C8B-B14F-4D97-AF65-F5344CB8AC3E}">
        <p14:creationId xmlns:p14="http://schemas.microsoft.com/office/powerpoint/2010/main" val="227851851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Attapulgite &amp; Sepiolite</a:t>
              </a:r>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pic>
        <p:nvPicPr>
          <p:cNvPr id="7" name="Picture 6">
            <a:extLst>
              <a:ext uri="{FF2B5EF4-FFF2-40B4-BE49-F238E27FC236}">
                <a16:creationId xmlns:a16="http://schemas.microsoft.com/office/drawing/2014/main" id="{0F37FCA6-7AFD-4A21-9348-3CF410071FB0}"/>
              </a:ext>
            </a:extLst>
          </p:cNvPr>
          <p:cNvPicPr>
            <a:picLocks noChangeAspect="1"/>
          </p:cNvPicPr>
          <p:nvPr/>
        </p:nvPicPr>
        <p:blipFill>
          <a:blip r:embed="rId3"/>
          <a:stretch>
            <a:fillRect/>
          </a:stretch>
        </p:blipFill>
        <p:spPr>
          <a:xfrm>
            <a:off x="323528" y="908720"/>
            <a:ext cx="3816424" cy="5184576"/>
          </a:xfrm>
          <a:prstGeom prst="rect">
            <a:avLst/>
          </a:prstGeom>
        </p:spPr>
      </p:pic>
      <p:sp>
        <p:nvSpPr>
          <p:cNvPr id="8" name="Rectangle 7">
            <a:extLst>
              <a:ext uri="{FF2B5EF4-FFF2-40B4-BE49-F238E27FC236}">
                <a16:creationId xmlns:a16="http://schemas.microsoft.com/office/drawing/2014/main" id="{D4557B27-F589-4FB8-A947-68582594207B}"/>
              </a:ext>
            </a:extLst>
          </p:cNvPr>
          <p:cNvSpPr/>
          <p:nvPr/>
        </p:nvSpPr>
        <p:spPr>
          <a:xfrm>
            <a:off x="4230328" y="980728"/>
            <a:ext cx="4572000" cy="4524315"/>
          </a:xfrm>
          <a:prstGeom prst="rect">
            <a:avLst/>
          </a:prstGeom>
        </p:spPr>
        <p:txBody>
          <a:bodyPr>
            <a:spAutoFit/>
          </a:bodyPr>
          <a:lstStyle/>
          <a:p>
            <a:r>
              <a:rPr lang="en-US" dirty="0"/>
              <a:t>The data (fig. 9) indicate that there is a wide variation in the adsorption properties of the sepiolite-attapulgite-palygorskite group. Sepiolite (568 percent) adsorbs the most; palygorskite (460 percent) adsorbs about 100 percent less than</a:t>
            </a:r>
          </a:p>
          <a:p>
            <a:r>
              <a:rPr lang="en-US" dirty="0"/>
              <a:t>sepiolite; and attapulgite (212 percent) adsorbs less than half that of palygorskite.</a:t>
            </a:r>
          </a:p>
          <a:p>
            <a:endParaRPr lang="en-US" dirty="0"/>
          </a:p>
          <a:p>
            <a:r>
              <a:rPr lang="en-US" dirty="0"/>
              <a:t>After the initial water sorption, attapulgite behaved like the micas and chlorites</a:t>
            </a:r>
          </a:p>
          <a:p>
            <a:r>
              <a:rPr lang="en-US" dirty="0"/>
              <a:t>by not adsorbing any more water after one minute, whereas sepiolite and palygorskite continued to adsorb water after ten and two minutes, respectively, after the</a:t>
            </a:r>
          </a:p>
          <a:p>
            <a:r>
              <a:rPr lang="en-US" dirty="0"/>
              <a:t>initial water was adsorbed.</a:t>
            </a:r>
          </a:p>
        </p:txBody>
      </p:sp>
    </p:spTree>
    <p:extLst>
      <p:ext uri="{BB962C8B-B14F-4D97-AF65-F5344CB8AC3E}">
        <p14:creationId xmlns:p14="http://schemas.microsoft.com/office/powerpoint/2010/main" val="395680922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Attapulgite &amp; Sepiolite</a:t>
              </a:r>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pic>
        <p:nvPicPr>
          <p:cNvPr id="7" name="Picture 6">
            <a:extLst>
              <a:ext uri="{FF2B5EF4-FFF2-40B4-BE49-F238E27FC236}">
                <a16:creationId xmlns:a16="http://schemas.microsoft.com/office/drawing/2014/main" id="{0F37FCA6-7AFD-4A21-9348-3CF410071FB0}"/>
              </a:ext>
            </a:extLst>
          </p:cNvPr>
          <p:cNvPicPr>
            <a:picLocks noChangeAspect="1"/>
          </p:cNvPicPr>
          <p:nvPr/>
        </p:nvPicPr>
        <p:blipFill>
          <a:blip r:embed="rId3"/>
          <a:stretch>
            <a:fillRect/>
          </a:stretch>
        </p:blipFill>
        <p:spPr>
          <a:xfrm>
            <a:off x="323528" y="908720"/>
            <a:ext cx="3816424" cy="5184576"/>
          </a:xfrm>
          <a:prstGeom prst="rect">
            <a:avLst/>
          </a:prstGeom>
        </p:spPr>
      </p:pic>
      <p:sp>
        <p:nvSpPr>
          <p:cNvPr id="8" name="Rectangle 7">
            <a:extLst>
              <a:ext uri="{FF2B5EF4-FFF2-40B4-BE49-F238E27FC236}">
                <a16:creationId xmlns:a16="http://schemas.microsoft.com/office/drawing/2014/main" id="{D4557B27-F589-4FB8-A947-68582594207B}"/>
              </a:ext>
            </a:extLst>
          </p:cNvPr>
          <p:cNvSpPr/>
          <p:nvPr/>
        </p:nvSpPr>
        <p:spPr>
          <a:xfrm>
            <a:off x="4230328" y="980728"/>
            <a:ext cx="4572000" cy="3416320"/>
          </a:xfrm>
          <a:prstGeom prst="rect">
            <a:avLst/>
          </a:prstGeom>
        </p:spPr>
        <p:txBody>
          <a:bodyPr>
            <a:spAutoFit/>
          </a:bodyPr>
          <a:lstStyle/>
          <a:p>
            <a:r>
              <a:rPr lang="en-US" dirty="0"/>
              <a:t>It is suggested that the difference in the properties between the clay minerals may be attributed to differences in crystal morphology which in turn may be due to differences in structure.</a:t>
            </a:r>
          </a:p>
          <a:p>
            <a:endParaRPr lang="en-US" dirty="0"/>
          </a:p>
          <a:p>
            <a:r>
              <a:rPr lang="en-US" dirty="0"/>
              <a:t>Since the particles would have a random orientation, the broader particles would tend to create larger pore spaces through which the water could enter, which might explain the higher water sorption of sepiolite and palygorskite.</a:t>
            </a:r>
          </a:p>
        </p:txBody>
      </p:sp>
    </p:spTree>
    <p:extLst>
      <p:ext uri="{BB962C8B-B14F-4D97-AF65-F5344CB8AC3E}">
        <p14:creationId xmlns:p14="http://schemas.microsoft.com/office/powerpoint/2010/main" val="285969307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Conclusion</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6" name="TextBox 5">
            <a:extLst>
              <a:ext uri="{FF2B5EF4-FFF2-40B4-BE49-F238E27FC236}">
                <a16:creationId xmlns:a16="http://schemas.microsoft.com/office/drawing/2014/main" id="{3783518F-1A46-427D-A807-26DD1E4516F2}"/>
              </a:ext>
            </a:extLst>
          </p:cNvPr>
          <p:cNvSpPr txBox="1"/>
          <p:nvPr/>
        </p:nvSpPr>
        <p:spPr>
          <a:xfrm>
            <a:off x="539552" y="1052736"/>
            <a:ext cx="7704856" cy="5262979"/>
          </a:xfrm>
          <a:prstGeom prst="rect">
            <a:avLst/>
          </a:prstGeom>
          <a:noFill/>
        </p:spPr>
        <p:txBody>
          <a:bodyPr wrap="square" rtlCol="0">
            <a:spAutoFit/>
          </a:bodyPr>
          <a:lstStyle/>
          <a:p>
            <a:r>
              <a:rPr lang="en-US" sz="1600" dirty="0"/>
              <a:t>1. In kaolinite and halloysite, water sorption takes place rapidly.</a:t>
            </a:r>
          </a:p>
          <a:p>
            <a:pPr marL="342900" indent="-342900">
              <a:buAutoNum type="arabicPeriod"/>
            </a:pPr>
            <a:endParaRPr lang="en-US" sz="1600" dirty="0"/>
          </a:p>
          <a:p>
            <a:r>
              <a:rPr lang="en-US" sz="1600" dirty="0"/>
              <a:t>2. In montmorillonites the rate and amount of water sorption depends to some</a:t>
            </a:r>
          </a:p>
          <a:p>
            <a:r>
              <a:rPr lang="en-US" sz="1600" dirty="0"/>
              <a:t>extent on the exchangeable cation. The montmorillonite adsorbs water more slowly</a:t>
            </a:r>
          </a:p>
          <a:p>
            <a:r>
              <a:rPr lang="en-US" sz="1600" dirty="0"/>
              <a:t>than the other clay minerals and also adsorbs more water than the others. The sodium montmorillonite will adsorb considerably more water than will the calcium</a:t>
            </a:r>
          </a:p>
          <a:p>
            <a:r>
              <a:rPr lang="en-US" sz="1600" dirty="0"/>
              <a:t>Montmorillonites</a:t>
            </a:r>
          </a:p>
          <a:p>
            <a:endParaRPr lang="en-US" sz="1600" dirty="0"/>
          </a:p>
          <a:p>
            <a:r>
              <a:rPr lang="en-US" sz="1600" dirty="0"/>
              <a:t>3. The water sorption for the micas is completed in a few minutes.</a:t>
            </a:r>
          </a:p>
          <a:p>
            <a:endParaRPr lang="en-US" sz="1600" dirty="0"/>
          </a:p>
          <a:p>
            <a:r>
              <a:rPr lang="en-US" sz="1600" dirty="0"/>
              <a:t>4. The chlorites have water- sorption curves similar to those of the mica</a:t>
            </a:r>
          </a:p>
          <a:p>
            <a:r>
              <a:rPr lang="en-US" sz="1600" dirty="0"/>
              <a:t>clay minerals, biotite and lepidolite.</a:t>
            </a:r>
          </a:p>
          <a:p>
            <a:endParaRPr lang="en-US" sz="1600" dirty="0"/>
          </a:p>
          <a:p>
            <a:r>
              <a:rPr lang="en-US" sz="1600" dirty="0"/>
              <a:t>5 . The water sorption for sepiolite, palygorskite, and attapulgite is rapid</a:t>
            </a:r>
          </a:p>
          <a:p>
            <a:r>
              <a:rPr lang="en-US" sz="1600" dirty="0"/>
              <a:t>at first. The water sorption for attapulgite was completed in one minute and was</a:t>
            </a:r>
          </a:p>
          <a:p>
            <a:r>
              <a:rPr lang="en-US" sz="1600" dirty="0"/>
              <a:t>nearly completed for sepiolite and palygorskite in four minutes. Attapulgite differed from the other two in that water sorption was completed after the initial adsorption.</a:t>
            </a:r>
          </a:p>
          <a:p>
            <a:endParaRPr lang="en-US" sz="1600" dirty="0"/>
          </a:p>
          <a:p>
            <a:r>
              <a:rPr lang="en-US" sz="1600" dirty="0"/>
              <a:t>6. Only sodium montmorillonites adsorbed more water than sepiolite and</a:t>
            </a:r>
          </a:p>
          <a:p>
            <a:r>
              <a:rPr lang="en-US" sz="1600" dirty="0"/>
              <a:t>palygorskite. Attapulgite adsorbed about the same percentage of water as did the</a:t>
            </a:r>
          </a:p>
          <a:p>
            <a:r>
              <a:rPr lang="en-US" sz="1600" dirty="0"/>
              <a:t>calcium montmorillonite.</a:t>
            </a:r>
          </a:p>
        </p:txBody>
      </p:sp>
    </p:spTree>
    <p:extLst>
      <p:ext uri="{BB962C8B-B14F-4D97-AF65-F5344CB8AC3E}">
        <p14:creationId xmlns:p14="http://schemas.microsoft.com/office/powerpoint/2010/main" val="170834418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Applications</a:t>
              </a:r>
              <a:r>
                <a:rPr lang="es-ES" dirty="0"/>
                <a:t> </a:t>
              </a:r>
              <a:r>
                <a:rPr lang="es-ES" dirty="0" err="1"/>
                <a:t>of</a:t>
              </a:r>
              <a:r>
                <a:rPr lang="es-ES" dirty="0"/>
                <a:t> Attapulgite &amp; Sepiolite</a:t>
              </a:r>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pic>
        <p:nvPicPr>
          <p:cNvPr id="7" name="Picture 6">
            <a:extLst>
              <a:ext uri="{FF2B5EF4-FFF2-40B4-BE49-F238E27FC236}">
                <a16:creationId xmlns:a16="http://schemas.microsoft.com/office/drawing/2014/main" id="{F3D80492-2629-4B60-AD66-DAD266353E47}"/>
              </a:ext>
            </a:extLst>
          </p:cNvPr>
          <p:cNvPicPr>
            <a:picLocks noChangeAspect="1"/>
          </p:cNvPicPr>
          <p:nvPr/>
        </p:nvPicPr>
        <p:blipFill>
          <a:blip r:embed="rId3"/>
          <a:stretch>
            <a:fillRect/>
          </a:stretch>
        </p:blipFill>
        <p:spPr>
          <a:xfrm>
            <a:off x="1647803" y="2033577"/>
            <a:ext cx="5848393" cy="2790845"/>
          </a:xfrm>
          <a:prstGeom prst="rect">
            <a:avLst/>
          </a:prstGeom>
        </p:spPr>
      </p:pic>
    </p:spTree>
    <p:extLst>
      <p:ext uri="{BB962C8B-B14F-4D97-AF65-F5344CB8AC3E}">
        <p14:creationId xmlns:p14="http://schemas.microsoft.com/office/powerpoint/2010/main" val="48193443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Bentonite</a:t>
              </a:r>
              <a:r>
                <a:rPr lang="es-ES" dirty="0"/>
                <a:t> </a:t>
              </a:r>
              <a:r>
                <a:rPr lang="es-ES" dirty="0" err="1"/>
                <a:t>Applications</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pic>
        <p:nvPicPr>
          <p:cNvPr id="7" name="Picture 6">
            <a:extLst>
              <a:ext uri="{FF2B5EF4-FFF2-40B4-BE49-F238E27FC236}">
                <a16:creationId xmlns:a16="http://schemas.microsoft.com/office/drawing/2014/main" id="{541B7567-5A93-4DBA-803D-65566AC2F49C}"/>
              </a:ext>
            </a:extLst>
          </p:cNvPr>
          <p:cNvPicPr>
            <a:picLocks noChangeAspect="1"/>
          </p:cNvPicPr>
          <p:nvPr/>
        </p:nvPicPr>
        <p:blipFill>
          <a:blip r:embed="rId3"/>
          <a:stretch>
            <a:fillRect/>
          </a:stretch>
        </p:blipFill>
        <p:spPr>
          <a:xfrm>
            <a:off x="1590653" y="1600186"/>
            <a:ext cx="5962694" cy="3657627"/>
          </a:xfrm>
          <a:prstGeom prst="rect">
            <a:avLst/>
          </a:prstGeom>
        </p:spPr>
      </p:pic>
    </p:spTree>
    <p:extLst>
      <p:ext uri="{BB962C8B-B14F-4D97-AF65-F5344CB8AC3E}">
        <p14:creationId xmlns:p14="http://schemas.microsoft.com/office/powerpoint/2010/main" val="366274387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What</a:t>
              </a:r>
              <a:r>
                <a:rPr lang="es-ES" dirty="0"/>
                <a:t> are </a:t>
              </a:r>
              <a:r>
                <a:rPr lang="es-ES" dirty="0" err="1"/>
                <a:t>clays</a:t>
              </a:r>
              <a:r>
                <a:rPr lang="es-ES" dirty="0"/>
                <a:t>?</a:t>
              </a:r>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6" name="TextBox 5">
            <a:extLst>
              <a:ext uri="{FF2B5EF4-FFF2-40B4-BE49-F238E27FC236}">
                <a16:creationId xmlns:a16="http://schemas.microsoft.com/office/drawing/2014/main" id="{5531BF50-8ACA-480A-94EA-E8FE57B13E01}"/>
              </a:ext>
            </a:extLst>
          </p:cNvPr>
          <p:cNvSpPr txBox="1"/>
          <p:nvPr/>
        </p:nvSpPr>
        <p:spPr>
          <a:xfrm>
            <a:off x="611560" y="1196752"/>
            <a:ext cx="8208912" cy="4247317"/>
          </a:xfrm>
          <a:prstGeom prst="rect">
            <a:avLst/>
          </a:prstGeom>
          <a:noFill/>
        </p:spPr>
        <p:txBody>
          <a:bodyPr wrap="square" rtlCol="0">
            <a:spAutoFit/>
          </a:bodyPr>
          <a:lstStyle/>
          <a:p>
            <a:pPr marL="285750" indent="-285750">
              <a:buFont typeface="Arial" panose="020B0604020202020204" pitchFamily="34" charset="0"/>
              <a:buChar char="•"/>
            </a:pPr>
            <a:r>
              <a:rPr lang="en-US" dirty="0"/>
              <a:t> A clay material is any ﬁne-grained, natural, earthy, argillaceous material.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Clays are composed essentially of a small group of extremely small crystalline particles of one or more members of a group of minerals that are commonly known as the clay minerals.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clay minerals are hydrous aluminum silicates.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all clays are alike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each have different characteristics !!!!!</a:t>
            </a:r>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A2599759-6C83-4CAC-941E-E8ADC92684EB}"/>
              </a:ext>
            </a:extLst>
          </p:cNvPr>
          <p:cNvPicPr>
            <a:picLocks noChangeAspect="1"/>
          </p:cNvPicPr>
          <p:nvPr/>
        </p:nvPicPr>
        <p:blipFill>
          <a:blip r:embed="rId3"/>
          <a:stretch>
            <a:fillRect/>
          </a:stretch>
        </p:blipFill>
        <p:spPr>
          <a:xfrm>
            <a:off x="323528" y="4437112"/>
            <a:ext cx="3238500" cy="1728192"/>
          </a:xfrm>
          <a:prstGeom prst="rect">
            <a:avLst/>
          </a:prstGeom>
        </p:spPr>
      </p:pic>
      <p:pic>
        <p:nvPicPr>
          <p:cNvPr id="8" name="Picture 7">
            <a:extLst>
              <a:ext uri="{FF2B5EF4-FFF2-40B4-BE49-F238E27FC236}">
                <a16:creationId xmlns:a16="http://schemas.microsoft.com/office/drawing/2014/main" id="{10673AF8-34FC-4D0A-85AE-636878D174DA}"/>
              </a:ext>
            </a:extLst>
          </p:cNvPr>
          <p:cNvPicPr>
            <a:picLocks noChangeAspect="1"/>
          </p:cNvPicPr>
          <p:nvPr/>
        </p:nvPicPr>
        <p:blipFill>
          <a:blip r:embed="rId4"/>
          <a:stretch>
            <a:fillRect/>
          </a:stretch>
        </p:blipFill>
        <p:spPr>
          <a:xfrm>
            <a:off x="5724128" y="2397224"/>
            <a:ext cx="3238500" cy="3624064"/>
          </a:xfrm>
          <a:prstGeom prst="rect">
            <a:avLst/>
          </a:prstGeom>
        </p:spPr>
      </p:pic>
    </p:spTree>
    <p:extLst>
      <p:ext uri="{BB962C8B-B14F-4D97-AF65-F5344CB8AC3E}">
        <p14:creationId xmlns:p14="http://schemas.microsoft.com/office/powerpoint/2010/main" val="157598652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Clays</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6" name="TextBox 5">
            <a:extLst>
              <a:ext uri="{FF2B5EF4-FFF2-40B4-BE49-F238E27FC236}">
                <a16:creationId xmlns:a16="http://schemas.microsoft.com/office/drawing/2014/main" id="{9A66A7B9-BB66-457B-AE1C-3F1D6192F28A}"/>
              </a:ext>
            </a:extLst>
          </p:cNvPr>
          <p:cNvSpPr txBox="1"/>
          <p:nvPr/>
        </p:nvSpPr>
        <p:spPr>
          <a:xfrm>
            <a:off x="179512" y="980728"/>
            <a:ext cx="4536504" cy="4801314"/>
          </a:xfrm>
          <a:prstGeom prst="rect">
            <a:avLst/>
          </a:prstGeom>
          <a:noFill/>
        </p:spPr>
        <p:txBody>
          <a:bodyPr wrap="square" rtlCol="0">
            <a:spAutoFit/>
          </a:bodyPr>
          <a:lstStyle/>
          <a:p>
            <a:pPr marL="285750" indent="-285750">
              <a:buFont typeface="Arial" panose="020B0604020202020204" pitchFamily="34" charset="0"/>
              <a:buChar char="•"/>
            </a:pPr>
            <a:r>
              <a:rPr lang="en-US" dirty="0"/>
              <a:t>Clays are not 100% pure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contain essentially  a small group of extremely small crystalline particles of one or more members of a group of minerals that are commonly known as the clay minerals.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example is a kaolin that has a small percentage of smectite present. This may alter the low and high shear viscosity detrimentally.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Different clays have different compositions.</a:t>
            </a:r>
          </a:p>
          <a:p>
            <a:endParaRPr lang="en-US" dirty="0"/>
          </a:p>
        </p:txBody>
      </p:sp>
      <p:pic>
        <p:nvPicPr>
          <p:cNvPr id="8" name="Picture 7">
            <a:extLst>
              <a:ext uri="{FF2B5EF4-FFF2-40B4-BE49-F238E27FC236}">
                <a16:creationId xmlns:a16="http://schemas.microsoft.com/office/drawing/2014/main" id="{F6EC4004-C5C0-4929-8C2D-F2E4A693236A}"/>
              </a:ext>
            </a:extLst>
          </p:cNvPr>
          <p:cNvPicPr>
            <a:picLocks noChangeAspect="1"/>
          </p:cNvPicPr>
          <p:nvPr/>
        </p:nvPicPr>
        <p:blipFill>
          <a:blip r:embed="rId3"/>
          <a:stretch>
            <a:fillRect/>
          </a:stretch>
        </p:blipFill>
        <p:spPr>
          <a:xfrm>
            <a:off x="5150556" y="873810"/>
            <a:ext cx="3181350" cy="4283381"/>
          </a:xfrm>
          <a:prstGeom prst="rect">
            <a:avLst/>
          </a:prstGeom>
        </p:spPr>
      </p:pic>
    </p:spTree>
    <p:extLst>
      <p:ext uri="{BB962C8B-B14F-4D97-AF65-F5344CB8AC3E}">
        <p14:creationId xmlns:p14="http://schemas.microsoft.com/office/powerpoint/2010/main" val="339766692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Clays</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pic>
        <p:nvPicPr>
          <p:cNvPr id="7" name="Picture 6">
            <a:extLst>
              <a:ext uri="{FF2B5EF4-FFF2-40B4-BE49-F238E27FC236}">
                <a16:creationId xmlns:a16="http://schemas.microsoft.com/office/drawing/2014/main" id="{A53173EE-C392-4AA2-868F-46D72CD5D601}"/>
              </a:ext>
            </a:extLst>
          </p:cNvPr>
          <p:cNvPicPr>
            <a:picLocks noChangeAspect="1"/>
          </p:cNvPicPr>
          <p:nvPr/>
        </p:nvPicPr>
        <p:blipFill>
          <a:blip r:embed="rId3"/>
          <a:stretch>
            <a:fillRect/>
          </a:stretch>
        </p:blipFill>
        <p:spPr>
          <a:xfrm>
            <a:off x="0" y="1038885"/>
            <a:ext cx="9144000" cy="4780230"/>
          </a:xfrm>
          <a:prstGeom prst="rect">
            <a:avLst/>
          </a:prstGeom>
        </p:spPr>
      </p:pic>
    </p:spTree>
    <p:extLst>
      <p:ext uri="{BB962C8B-B14F-4D97-AF65-F5344CB8AC3E}">
        <p14:creationId xmlns:p14="http://schemas.microsoft.com/office/powerpoint/2010/main" val="37430660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Kaolinite</a:t>
              </a:r>
              <a:r>
                <a:rPr lang="es-ES" dirty="0"/>
                <a:t> </a:t>
              </a:r>
              <a:r>
                <a:rPr lang="es-ES" dirty="0" err="1"/>
                <a:t>Clays</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pic>
        <p:nvPicPr>
          <p:cNvPr id="6" name="Picture 5">
            <a:extLst>
              <a:ext uri="{FF2B5EF4-FFF2-40B4-BE49-F238E27FC236}">
                <a16:creationId xmlns:a16="http://schemas.microsoft.com/office/drawing/2014/main" id="{2C1CDA81-B945-4F99-9A61-AF76D6ECB2B3}"/>
              </a:ext>
            </a:extLst>
          </p:cNvPr>
          <p:cNvPicPr>
            <a:picLocks noChangeAspect="1"/>
          </p:cNvPicPr>
          <p:nvPr/>
        </p:nvPicPr>
        <p:blipFill>
          <a:blip r:embed="rId3"/>
          <a:stretch>
            <a:fillRect/>
          </a:stretch>
        </p:blipFill>
        <p:spPr>
          <a:xfrm>
            <a:off x="35497" y="764704"/>
            <a:ext cx="5040560" cy="5099843"/>
          </a:xfrm>
          <a:prstGeom prst="rect">
            <a:avLst/>
          </a:prstGeom>
        </p:spPr>
      </p:pic>
      <p:sp>
        <p:nvSpPr>
          <p:cNvPr id="8" name="TextBox 7">
            <a:extLst>
              <a:ext uri="{FF2B5EF4-FFF2-40B4-BE49-F238E27FC236}">
                <a16:creationId xmlns:a16="http://schemas.microsoft.com/office/drawing/2014/main" id="{76D14A37-7D07-439F-81E7-AD3E12659CF9}"/>
              </a:ext>
            </a:extLst>
          </p:cNvPr>
          <p:cNvSpPr txBox="1"/>
          <p:nvPr/>
        </p:nvSpPr>
        <p:spPr>
          <a:xfrm>
            <a:off x="5220072" y="980728"/>
            <a:ext cx="3464240" cy="3970318"/>
          </a:xfrm>
          <a:prstGeom prst="rect">
            <a:avLst/>
          </a:prstGeom>
          <a:noFill/>
        </p:spPr>
        <p:txBody>
          <a:bodyPr wrap="square" rtlCol="0">
            <a:spAutoFit/>
          </a:bodyPr>
          <a:lstStyle/>
          <a:p>
            <a:r>
              <a:rPr lang="en-US" dirty="0"/>
              <a:t>Kaolinite crystallites are composed of basic silicate layers  each of which consists of a silica sheet and an alumina sheet, and these basic layers are bonded together in the c direction by weak hydrogen bonds.</a:t>
            </a:r>
          </a:p>
          <a:p>
            <a:endParaRPr lang="en-US" dirty="0"/>
          </a:p>
          <a:p>
            <a:endParaRPr lang="en-US" dirty="0"/>
          </a:p>
          <a:p>
            <a:endParaRPr lang="en-US" dirty="0"/>
          </a:p>
          <a:p>
            <a:r>
              <a:rPr lang="en-US" dirty="0"/>
              <a:t>Halloysite 4H20 has a structure similar to that of kaolinite except that halloysite has a layer of water between each two basic silicate layer</a:t>
            </a:r>
          </a:p>
        </p:txBody>
      </p:sp>
    </p:spTree>
    <p:extLst>
      <p:ext uri="{BB962C8B-B14F-4D97-AF65-F5344CB8AC3E}">
        <p14:creationId xmlns:p14="http://schemas.microsoft.com/office/powerpoint/2010/main" val="217838934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Kaolinite</a:t>
              </a:r>
              <a:r>
                <a:rPr lang="es-ES" dirty="0"/>
                <a:t> </a:t>
              </a:r>
              <a:r>
                <a:rPr lang="es-ES" dirty="0" err="1"/>
                <a:t>Group</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6" name="TextBox 5">
            <a:extLst>
              <a:ext uri="{FF2B5EF4-FFF2-40B4-BE49-F238E27FC236}">
                <a16:creationId xmlns:a16="http://schemas.microsoft.com/office/drawing/2014/main" id="{9A66A7B9-BB66-457B-AE1C-3F1D6192F28A}"/>
              </a:ext>
            </a:extLst>
          </p:cNvPr>
          <p:cNvSpPr txBox="1"/>
          <p:nvPr/>
        </p:nvSpPr>
        <p:spPr>
          <a:xfrm>
            <a:off x="1043608" y="1340768"/>
            <a:ext cx="7488832" cy="369332"/>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3C7E9910-8C78-4BD2-BF05-2A0B47E9D106}"/>
              </a:ext>
            </a:extLst>
          </p:cNvPr>
          <p:cNvPicPr>
            <a:picLocks noChangeAspect="1"/>
          </p:cNvPicPr>
          <p:nvPr/>
        </p:nvPicPr>
        <p:blipFill>
          <a:blip r:embed="rId3"/>
          <a:stretch>
            <a:fillRect/>
          </a:stretch>
        </p:blipFill>
        <p:spPr>
          <a:xfrm>
            <a:off x="1835696" y="980728"/>
            <a:ext cx="5134013" cy="2724170"/>
          </a:xfrm>
          <a:prstGeom prst="rect">
            <a:avLst/>
          </a:prstGeom>
        </p:spPr>
      </p:pic>
      <p:sp>
        <p:nvSpPr>
          <p:cNvPr id="9" name="TextBox 8">
            <a:extLst>
              <a:ext uri="{FF2B5EF4-FFF2-40B4-BE49-F238E27FC236}">
                <a16:creationId xmlns:a16="http://schemas.microsoft.com/office/drawing/2014/main" id="{F78078D6-48F4-4E67-9F6C-ECB7C4924EC6}"/>
              </a:ext>
            </a:extLst>
          </p:cNvPr>
          <p:cNvSpPr txBox="1"/>
          <p:nvPr/>
        </p:nvSpPr>
        <p:spPr>
          <a:xfrm>
            <a:off x="467544" y="3789040"/>
            <a:ext cx="8352928" cy="2246769"/>
          </a:xfrm>
          <a:prstGeom prst="rect">
            <a:avLst/>
          </a:prstGeom>
          <a:noFill/>
        </p:spPr>
        <p:txBody>
          <a:bodyPr wrap="square" rtlCol="0">
            <a:spAutoFit/>
          </a:bodyPr>
          <a:lstStyle/>
          <a:p>
            <a:r>
              <a:rPr lang="en-US" sz="1400" dirty="0"/>
              <a:t>The data from figure 5 indicate that the kaolinite clay minerals will adsorb most of their water in the first minute. The poorly crystallized kaolinite took up 92 percent in the first minute and the well crystallized kaolinite 56 percent. Halloysite 4H2O did not take up any more water (54 percent) after two minutes; halloysite 2H20 and the well crystallized kaolinite had very little adsorption after four minutes (95 and 78 percent, respectively); the poorly crystallized kaolinite had considerably more water adsorption than the other kaolinite minerals after the initial sorption (125 percent at 120 minutes). The halloysite 2H2O took up almost twice as much water as halloysite 4H2O, and the poorly crystallized kaolinite took up about 50 percent more water than the well crystallized variety. The probable mechanism for the absorption after the initial sorption is probably the splitting apart of kaolinite aggregates or booklets that are more weakly bonded by either stretched hydrogen bonds or van der Waal's forces.</a:t>
            </a:r>
          </a:p>
        </p:txBody>
      </p:sp>
      <p:sp>
        <p:nvSpPr>
          <p:cNvPr id="10" name="TextBox 9">
            <a:extLst>
              <a:ext uri="{FF2B5EF4-FFF2-40B4-BE49-F238E27FC236}">
                <a16:creationId xmlns:a16="http://schemas.microsoft.com/office/drawing/2014/main" id="{8CC48ECA-B7AE-4DAF-BE12-C277FEEA0DC6}"/>
              </a:ext>
            </a:extLst>
          </p:cNvPr>
          <p:cNvSpPr txBox="1"/>
          <p:nvPr/>
        </p:nvSpPr>
        <p:spPr>
          <a:xfrm>
            <a:off x="7092280" y="980728"/>
            <a:ext cx="2016224" cy="1754326"/>
          </a:xfrm>
          <a:prstGeom prst="rect">
            <a:avLst/>
          </a:prstGeom>
          <a:noFill/>
        </p:spPr>
        <p:txBody>
          <a:bodyPr wrap="square" rtlCol="0">
            <a:spAutoFit/>
          </a:bodyPr>
          <a:lstStyle/>
          <a:p>
            <a:r>
              <a:rPr lang="en-US" dirty="0" err="1"/>
              <a:t>Enslin</a:t>
            </a:r>
            <a:r>
              <a:rPr lang="en-US" dirty="0"/>
              <a:t> water sorption apparatus used. 0.5g used of each sample then read in time intervals.</a:t>
            </a:r>
          </a:p>
        </p:txBody>
      </p:sp>
    </p:spTree>
    <p:extLst>
      <p:ext uri="{BB962C8B-B14F-4D97-AF65-F5344CB8AC3E}">
        <p14:creationId xmlns:p14="http://schemas.microsoft.com/office/powerpoint/2010/main" val="297630734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Montromollinite</a:t>
              </a:r>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6" name="TextBox 5">
            <a:extLst>
              <a:ext uri="{FF2B5EF4-FFF2-40B4-BE49-F238E27FC236}">
                <a16:creationId xmlns:a16="http://schemas.microsoft.com/office/drawing/2014/main" id="{96D187AF-4E66-4290-B1B3-67701AA5F8EA}"/>
              </a:ext>
            </a:extLst>
          </p:cNvPr>
          <p:cNvSpPr txBox="1"/>
          <p:nvPr/>
        </p:nvSpPr>
        <p:spPr>
          <a:xfrm>
            <a:off x="323528" y="980728"/>
            <a:ext cx="8280920" cy="2862322"/>
          </a:xfrm>
          <a:prstGeom prst="rect">
            <a:avLst/>
          </a:prstGeom>
          <a:noFill/>
        </p:spPr>
        <p:txBody>
          <a:bodyPr wrap="square" rtlCol="0">
            <a:spAutoFit/>
          </a:bodyPr>
          <a:lstStyle/>
          <a:p>
            <a:r>
              <a:rPr lang="en-US" dirty="0"/>
              <a:t>Sodium(Swell) and Calcium(Non-Swelling) Montromollinite.</a:t>
            </a:r>
          </a:p>
          <a:p>
            <a:endParaRPr lang="en-US" dirty="0"/>
          </a:p>
          <a:p>
            <a:r>
              <a:rPr lang="en-US" dirty="0"/>
              <a:t>Bentonite is a clay generated frequently from the alteration of volcanic ash, consisting predominantly of smectite minerals, usually montmorillonite.</a:t>
            </a:r>
          </a:p>
          <a:p>
            <a:endParaRPr lang="en-US" dirty="0"/>
          </a:p>
          <a:p>
            <a:r>
              <a:rPr lang="en-US" dirty="0"/>
              <a:t>The main constituent, which is the determinant factor in the clay's properties, is the clay mineral montmorillonite.</a:t>
            </a:r>
          </a:p>
          <a:p>
            <a:endParaRPr lang="en-US" dirty="0"/>
          </a:p>
          <a:p>
            <a:r>
              <a:rPr lang="en-US" dirty="0"/>
              <a:t>The color of smectites can vary from tan to brown to brownish green or blue green and is rarely white.</a:t>
            </a:r>
          </a:p>
        </p:txBody>
      </p:sp>
      <p:pic>
        <p:nvPicPr>
          <p:cNvPr id="7" name="Picture 6">
            <a:extLst>
              <a:ext uri="{FF2B5EF4-FFF2-40B4-BE49-F238E27FC236}">
                <a16:creationId xmlns:a16="http://schemas.microsoft.com/office/drawing/2014/main" id="{45DDFA9A-7487-43D0-AE13-5FF19E5ACC3F}"/>
              </a:ext>
            </a:extLst>
          </p:cNvPr>
          <p:cNvPicPr>
            <a:picLocks noChangeAspect="1"/>
          </p:cNvPicPr>
          <p:nvPr/>
        </p:nvPicPr>
        <p:blipFill>
          <a:blip r:embed="rId3"/>
          <a:stretch>
            <a:fillRect/>
          </a:stretch>
        </p:blipFill>
        <p:spPr>
          <a:xfrm>
            <a:off x="9638" y="3751684"/>
            <a:ext cx="9144000" cy="2459930"/>
          </a:xfrm>
          <a:prstGeom prst="rect">
            <a:avLst/>
          </a:prstGeom>
        </p:spPr>
      </p:pic>
    </p:spTree>
    <p:extLst>
      <p:ext uri="{BB962C8B-B14F-4D97-AF65-F5344CB8AC3E}">
        <p14:creationId xmlns:p14="http://schemas.microsoft.com/office/powerpoint/2010/main" val="221230104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0" y="0"/>
            <a:ext cx="9144000" cy="6858000"/>
            <a:chOff x="0" y="0"/>
            <a:chExt cx="9144000" cy="6858000"/>
          </a:xfrm>
        </p:grpSpPr>
        <p:sp>
          <p:nvSpPr>
            <p:cNvPr id="3" name="4 Documento"/>
            <p:cNvSpPr/>
            <p:nvPr/>
          </p:nvSpPr>
          <p:spPr>
            <a:xfrm rot="10800000">
              <a:off x="0" y="6021288"/>
              <a:ext cx="9144000" cy="836712"/>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5 Documento"/>
            <p:cNvSpPr/>
            <p:nvPr/>
          </p:nvSpPr>
          <p:spPr>
            <a:xfrm flipH="1">
              <a:off x="0" y="0"/>
              <a:ext cx="9144000" cy="908720"/>
            </a:xfrm>
            <a:prstGeom prst="flowChartDocumen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Montmorillonite</a:t>
              </a:r>
              <a:endParaRPr lang="es-ES" dirty="0"/>
            </a:p>
          </p:txBody>
        </p:sp>
        <p:pic>
          <p:nvPicPr>
            <p:cNvPr id="5" name="6 Imagen" descr="LOGO.jpg"/>
            <p:cNvPicPr>
              <a:picLocks noChangeAspect="1"/>
            </p:cNvPicPr>
            <p:nvPr/>
          </p:nvPicPr>
          <p:blipFill>
            <a:blip r:embed="rId2" cstate="print">
              <a:clrChange>
                <a:clrFrom>
                  <a:srgbClr val="2A3354"/>
                </a:clrFrom>
                <a:clrTo>
                  <a:srgbClr val="2A3354">
                    <a:alpha val="0"/>
                  </a:srgbClr>
                </a:clrTo>
              </a:clrChange>
            </a:blip>
            <a:srcRect l="10978" t="11953" r="1195" b="1037"/>
            <a:stretch>
              <a:fillRect/>
            </a:stretch>
          </p:blipFill>
          <p:spPr>
            <a:xfrm>
              <a:off x="7956376" y="6093296"/>
              <a:ext cx="727936" cy="662368"/>
            </a:xfrm>
            <a:prstGeom prst="rect">
              <a:avLst/>
            </a:prstGeom>
          </p:spPr>
        </p:pic>
      </p:grpSp>
      <p:sp>
        <p:nvSpPr>
          <p:cNvPr id="6" name="TextBox 5">
            <a:extLst>
              <a:ext uri="{FF2B5EF4-FFF2-40B4-BE49-F238E27FC236}">
                <a16:creationId xmlns:a16="http://schemas.microsoft.com/office/drawing/2014/main" id="{922C64DE-06D1-43E3-ADD1-C14A7BA611E0}"/>
              </a:ext>
            </a:extLst>
          </p:cNvPr>
          <p:cNvSpPr txBox="1"/>
          <p:nvPr/>
        </p:nvSpPr>
        <p:spPr>
          <a:xfrm>
            <a:off x="107504" y="1556792"/>
            <a:ext cx="8856984" cy="3139321"/>
          </a:xfrm>
          <a:prstGeom prst="rect">
            <a:avLst/>
          </a:prstGeom>
          <a:noFill/>
        </p:spPr>
        <p:txBody>
          <a:bodyPr wrap="square" rtlCol="0">
            <a:spAutoFit/>
          </a:bodyPr>
          <a:lstStyle/>
          <a:p>
            <a:r>
              <a:rPr lang="en-US" dirty="0"/>
              <a:t>Calcium montmorillonite is the most predominate of the smectite minerals and is found in many areas of the world. </a:t>
            </a:r>
          </a:p>
          <a:p>
            <a:endParaRPr lang="en-US" dirty="0"/>
          </a:p>
          <a:p>
            <a:r>
              <a:rPr lang="en-US" dirty="0"/>
              <a:t>Sodium montmorillonite is relatively rare in occurrence in comparison with calcium montmorillonite. </a:t>
            </a:r>
          </a:p>
          <a:p>
            <a:endParaRPr lang="en-US" dirty="0"/>
          </a:p>
          <a:p>
            <a:r>
              <a:rPr lang="en-US" dirty="0"/>
              <a:t>The largest and best-known occurrence of sodium </a:t>
            </a:r>
            <a:r>
              <a:rPr lang="en-US" dirty="0" err="1"/>
              <a:t>montmorillinite</a:t>
            </a:r>
            <a:r>
              <a:rPr lang="en-US" dirty="0"/>
              <a:t> is in the states of Wyoming and Montana in the United States.</a:t>
            </a:r>
          </a:p>
          <a:p>
            <a:endParaRPr lang="en-US" dirty="0"/>
          </a:p>
          <a:p>
            <a:r>
              <a:rPr lang="en-US" dirty="0" err="1"/>
              <a:t>Tolsa’s</a:t>
            </a:r>
            <a:r>
              <a:rPr lang="en-US" dirty="0"/>
              <a:t> Bentonite in the USA is found in Casper, Wyoming.</a:t>
            </a:r>
          </a:p>
          <a:p>
            <a:endParaRPr lang="en-US" dirty="0"/>
          </a:p>
        </p:txBody>
      </p:sp>
    </p:spTree>
    <p:extLst>
      <p:ext uri="{BB962C8B-B14F-4D97-AF65-F5344CB8AC3E}">
        <p14:creationId xmlns:p14="http://schemas.microsoft.com/office/powerpoint/2010/main" val="4154818503"/>
      </p:ext>
    </p:extLst>
  </p:cSld>
  <p:clrMapOvr>
    <a:masterClrMapping/>
  </p:clrMapOvr>
  <p:transition spd="slow">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5212</TotalTime>
  <Words>2008</Words>
  <Application>Microsoft Office PowerPoint</Application>
  <PresentationFormat>On-screen Show (4:3)</PresentationFormat>
  <Paragraphs>178</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Tolsa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mgonzalez</dc:creator>
  <cp:lastModifiedBy>Emmanuel Durant</cp:lastModifiedBy>
  <cp:revision>308</cp:revision>
  <dcterms:created xsi:type="dcterms:W3CDTF">2016-03-01T06:48:22Z</dcterms:created>
  <dcterms:modified xsi:type="dcterms:W3CDTF">2020-01-28T22:26:26Z</dcterms:modified>
</cp:coreProperties>
</file>