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57" r:id="rId3"/>
    <p:sldId id="258" r:id="rId4"/>
    <p:sldId id="259" r:id="rId5"/>
    <p:sldId id="260" r:id="rId6"/>
    <p:sldId id="262" r:id="rId7"/>
    <p:sldId id="261" r:id="rId8"/>
    <p:sldId id="263" r:id="rId9"/>
    <p:sldId id="273" r:id="rId10"/>
    <p:sldId id="275" r:id="rId11"/>
    <p:sldId id="265" r:id="rId12"/>
    <p:sldId id="272" r:id="rId13"/>
    <p:sldId id="274" r:id="rId14"/>
    <p:sldId id="268" r:id="rId15"/>
    <p:sldId id="271" r:id="rId16"/>
    <p:sldId id="266" r:id="rId17"/>
    <p:sldId id="267"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DF148-3E95-45F8-A065-C9C00AF3A7AA}" type="datetimeFigureOut">
              <a:rPr lang="en-US" smtClean="0"/>
              <a:t>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7AA71-B4AE-4FD5-904C-80EF5E06B8B3}" type="slidenum">
              <a:rPr lang="en-US" smtClean="0"/>
              <a:t>‹#›</a:t>
            </a:fld>
            <a:endParaRPr lang="en-US"/>
          </a:p>
        </p:txBody>
      </p:sp>
    </p:spTree>
    <p:extLst>
      <p:ext uri="{BB962C8B-B14F-4D97-AF65-F5344CB8AC3E}">
        <p14:creationId xmlns:p14="http://schemas.microsoft.com/office/powerpoint/2010/main" val="110468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227049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206149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848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360114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5715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92255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18628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291038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38798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2018</a:t>
            </a:r>
          </a:p>
        </p:txBody>
      </p:sp>
      <p:sp>
        <p:nvSpPr>
          <p:cNvPr id="5" name="Footer Placeholder 4"/>
          <p:cNvSpPr>
            <a:spLocks noGrp="1"/>
          </p:cNvSpPr>
          <p:nvPr>
            <p:ph type="ftr" sz="quarter" idx="11"/>
          </p:nvPr>
        </p:nvSpPr>
        <p:spPr/>
        <p:txBody>
          <a:bodyPr/>
          <a:lstStyle/>
          <a:p>
            <a:r>
              <a:rPr lang="en-US"/>
              <a:t>Gary P Kline, US Technical Leader Ruijiang Group</a:t>
            </a:r>
          </a:p>
        </p:txBody>
      </p:sp>
      <p:sp>
        <p:nvSpPr>
          <p:cNvPr id="6" name="Slide Number Placeholder 5"/>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9768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March 2018</a:t>
            </a:r>
          </a:p>
        </p:txBody>
      </p:sp>
      <p:sp>
        <p:nvSpPr>
          <p:cNvPr id="6" name="Footer Placeholder 5"/>
          <p:cNvSpPr>
            <a:spLocks noGrp="1"/>
          </p:cNvSpPr>
          <p:nvPr>
            <p:ph type="ftr" sz="quarter" idx="11"/>
          </p:nvPr>
        </p:nvSpPr>
        <p:spPr/>
        <p:txBody>
          <a:bodyPr/>
          <a:lstStyle/>
          <a:p>
            <a:r>
              <a:rPr lang="en-US"/>
              <a:t>Gary P Kline, US Technical Leader Ruijiang Group</a:t>
            </a:r>
          </a:p>
        </p:txBody>
      </p:sp>
      <p:sp>
        <p:nvSpPr>
          <p:cNvPr id="7" name="Slide Number Placeholder 6"/>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307414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March 2018</a:t>
            </a:r>
          </a:p>
        </p:txBody>
      </p:sp>
      <p:sp>
        <p:nvSpPr>
          <p:cNvPr id="8" name="Footer Placeholder 7"/>
          <p:cNvSpPr>
            <a:spLocks noGrp="1"/>
          </p:cNvSpPr>
          <p:nvPr>
            <p:ph type="ftr" sz="quarter" idx="11"/>
          </p:nvPr>
        </p:nvSpPr>
        <p:spPr/>
        <p:txBody>
          <a:bodyPr/>
          <a:lstStyle/>
          <a:p>
            <a:r>
              <a:rPr lang="en-US"/>
              <a:t>Gary P Kline, US Technical Leader Ruijiang Group</a:t>
            </a:r>
          </a:p>
        </p:txBody>
      </p:sp>
      <p:sp>
        <p:nvSpPr>
          <p:cNvPr id="9" name="Slide Number Placeholder 8"/>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298980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March 2018</a:t>
            </a:r>
          </a:p>
        </p:txBody>
      </p:sp>
      <p:sp>
        <p:nvSpPr>
          <p:cNvPr id="4" name="Footer Placeholder 3"/>
          <p:cNvSpPr>
            <a:spLocks noGrp="1"/>
          </p:cNvSpPr>
          <p:nvPr>
            <p:ph type="ftr" sz="quarter" idx="11"/>
          </p:nvPr>
        </p:nvSpPr>
        <p:spPr/>
        <p:txBody>
          <a:bodyPr/>
          <a:lstStyle/>
          <a:p>
            <a:r>
              <a:rPr lang="en-US"/>
              <a:t>Gary P Kline, US Technical Leader Ruijiang Group</a:t>
            </a:r>
          </a:p>
        </p:txBody>
      </p:sp>
      <p:sp>
        <p:nvSpPr>
          <p:cNvPr id="5" name="Slide Number Placeholder 4"/>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344856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2018</a:t>
            </a:r>
          </a:p>
        </p:txBody>
      </p:sp>
      <p:sp>
        <p:nvSpPr>
          <p:cNvPr id="3" name="Footer Placeholder 2"/>
          <p:cNvSpPr>
            <a:spLocks noGrp="1"/>
          </p:cNvSpPr>
          <p:nvPr>
            <p:ph type="ftr" sz="quarter" idx="11"/>
          </p:nvPr>
        </p:nvSpPr>
        <p:spPr/>
        <p:txBody>
          <a:bodyPr/>
          <a:lstStyle/>
          <a:p>
            <a:r>
              <a:rPr lang="en-US"/>
              <a:t>Gary P Kline, US Technical Leader Ruijiang Group</a:t>
            </a:r>
          </a:p>
        </p:txBody>
      </p:sp>
      <p:sp>
        <p:nvSpPr>
          <p:cNvPr id="4" name="Slide Number Placeholder 3"/>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6903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2018</a:t>
            </a:r>
          </a:p>
        </p:txBody>
      </p:sp>
      <p:sp>
        <p:nvSpPr>
          <p:cNvPr id="6" name="Footer Placeholder 5"/>
          <p:cNvSpPr>
            <a:spLocks noGrp="1"/>
          </p:cNvSpPr>
          <p:nvPr>
            <p:ph type="ftr" sz="quarter" idx="11"/>
          </p:nvPr>
        </p:nvSpPr>
        <p:spPr/>
        <p:txBody>
          <a:bodyPr/>
          <a:lstStyle/>
          <a:p>
            <a:r>
              <a:rPr lang="en-US"/>
              <a:t>Gary P Kline, US Technical Leader Ruijiang Group</a:t>
            </a:r>
          </a:p>
        </p:txBody>
      </p:sp>
      <p:sp>
        <p:nvSpPr>
          <p:cNvPr id="7" name="Slide Number Placeholder 6"/>
          <p:cNvSpPr>
            <a:spLocks noGrp="1"/>
          </p:cNvSpPr>
          <p:nvPr>
            <p:ph type="sldNum" sz="quarter" idx="12"/>
          </p:nvPr>
        </p:nvSpPr>
        <p:spPr/>
        <p:txBody>
          <a:bodyPr/>
          <a:lstStyle/>
          <a:p>
            <a:fld id="{1D238B0D-B943-4773-930A-38A6C5AF57EE}" type="slidenum">
              <a:rPr lang="en-US" smtClean="0"/>
              <a:t>‹#›</a:t>
            </a:fld>
            <a:endParaRPr lang="en-US"/>
          </a:p>
        </p:txBody>
      </p:sp>
    </p:spTree>
    <p:extLst>
      <p:ext uri="{BB962C8B-B14F-4D97-AF65-F5344CB8AC3E}">
        <p14:creationId xmlns:p14="http://schemas.microsoft.com/office/powerpoint/2010/main" val="37231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Gary P Kline, US Technical Leader Ruijiang Group</a:t>
            </a:r>
          </a:p>
        </p:txBody>
      </p:sp>
      <p:sp>
        <p:nvSpPr>
          <p:cNvPr id="7" name="Slide Number Placeholder 6"/>
          <p:cNvSpPr>
            <a:spLocks noGrp="1"/>
          </p:cNvSpPr>
          <p:nvPr>
            <p:ph type="sldNum" sz="quarter" idx="12"/>
          </p:nvPr>
        </p:nvSpPr>
        <p:spPr/>
        <p:txBody>
          <a:bodyPr/>
          <a:lstStyle/>
          <a:p>
            <a:fld id="{1D238B0D-B943-4773-930A-38A6C5AF57EE}" type="slidenum">
              <a:rPr lang="en-US" smtClean="0"/>
              <a:t>‹#›</a:t>
            </a:fld>
            <a:endParaRPr lang="en-US"/>
          </a:p>
        </p:txBody>
      </p:sp>
      <p:sp>
        <p:nvSpPr>
          <p:cNvPr id="5" name="Date Placeholder 4"/>
          <p:cNvSpPr>
            <a:spLocks noGrp="1"/>
          </p:cNvSpPr>
          <p:nvPr>
            <p:ph type="dt" sz="half" idx="10"/>
          </p:nvPr>
        </p:nvSpPr>
        <p:spPr/>
        <p:txBody>
          <a:bodyPr/>
          <a:lstStyle/>
          <a:p>
            <a:r>
              <a:rPr lang="en-US"/>
              <a:t>March 2018</a:t>
            </a:r>
          </a:p>
        </p:txBody>
      </p:sp>
    </p:spTree>
    <p:extLst>
      <p:ext uri="{BB962C8B-B14F-4D97-AF65-F5344CB8AC3E}">
        <p14:creationId xmlns:p14="http://schemas.microsoft.com/office/powerpoint/2010/main" val="36217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March 2018</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Gary P Kline, US Technical Leader Ruijiang Group</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238B0D-B943-4773-930A-38A6C5AF57EE}" type="slidenum">
              <a:rPr lang="en-US" smtClean="0"/>
              <a:t>‹#›</a:t>
            </a:fld>
            <a:endParaRPr lang="en-US"/>
          </a:p>
        </p:txBody>
      </p:sp>
    </p:spTree>
    <p:extLst>
      <p:ext uri="{BB962C8B-B14F-4D97-AF65-F5344CB8AC3E}">
        <p14:creationId xmlns:p14="http://schemas.microsoft.com/office/powerpoint/2010/main" val="8113447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CD8-364E-4058-ADE1-20CB4C78AE9E}"/>
              </a:ext>
            </a:extLst>
          </p:cNvPr>
          <p:cNvSpPr>
            <a:spLocks noGrp="1"/>
          </p:cNvSpPr>
          <p:nvPr>
            <p:ph type="ctrTitle"/>
          </p:nvPr>
        </p:nvSpPr>
        <p:spPr>
          <a:xfrm>
            <a:off x="364502" y="2328996"/>
            <a:ext cx="9144000" cy="2387600"/>
          </a:xfrm>
        </p:spPr>
        <p:txBody>
          <a:bodyPr>
            <a:normAutofit/>
          </a:bodyPr>
          <a:lstStyle/>
          <a:p>
            <a:pPr algn="ctr"/>
            <a:r>
              <a:rPr lang="en-US" sz="4800" b="1" dirty="0">
                <a:solidFill>
                  <a:srgbClr val="002060"/>
                </a:solidFill>
              </a:rPr>
              <a:t>Ruisil Water Proofing Agents</a:t>
            </a:r>
            <a:br>
              <a:rPr lang="en-US" sz="4800" b="1" dirty="0">
                <a:solidFill>
                  <a:srgbClr val="002060"/>
                </a:solidFill>
              </a:rPr>
            </a:br>
            <a:r>
              <a:rPr lang="en-US" sz="4800" b="1" dirty="0">
                <a:solidFill>
                  <a:srgbClr val="002060"/>
                </a:solidFill>
              </a:rPr>
              <a:t>Can Help Protect Your</a:t>
            </a:r>
            <a:br>
              <a:rPr lang="en-US" sz="4800" b="1" dirty="0">
                <a:solidFill>
                  <a:srgbClr val="002060"/>
                </a:solidFill>
              </a:rPr>
            </a:br>
            <a:r>
              <a:rPr lang="en-US" sz="4800" b="1" dirty="0">
                <a:solidFill>
                  <a:srgbClr val="002060"/>
                </a:solidFill>
              </a:rPr>
              <a:t>Concrete Structures </a:t>
            </a:r>
          </a:p>
        </p:txBody>
      </p:sp>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4" name="Date Placeholder 3">
            <a:extLst>
              <a:ext uri="{FF2B5EF4-FFF2-40B4-BE49-F238E27FC236}">
                <a16:creationId xmlns:a16="http://schemas.microsoft.com/office/drawing/2014/main" id="{EC999A55-1319-46C1-80A1-DB07BD75ECCB}"/>
              </a:ext>
            </a:extLst>
          </p:cNvPr>
          <p:cNvSpPr>
            <a:spLocks noGrp="1"/>
          </p:cNvSpPr>
          <p:nvPr>
            <p:ph type="dt" sz="half" idx="10"/>
          </p:nvPr>
        </p:nvSpPr>
        <p:spPr>
          <a:xfrm>
            <a:off x="6764122" y="6041361"/>
            <a:ext cx="1448673" cy="365125"/>
          </a:xfrm>
        </p:spPr>
        <p:txBody>
          <a:bodyPr/>
          <a:lstStyle/>
          <a:p>
            <a:r>
              <a:rPr lang="en-US" sz="1200" dirty="0"/>
              <a:t>Sept 2018</a:t>
            </a:r>
          </a:p>
        </p:txBody>
      </p:sp>
      <p:sp>
        <p:nvSpPr>
          <p:cNvPr id="6" name="Footer Placeholder 5">
            <a:extLst>
              <a:ext uri="{FF2B5EF4-FFF2-40B4-BE49-F238E27FC236}">
                <a16:creationId xmlns:a16="http://schemas.microsoft.com/office/drawing/2014/main" id="{B674EF66-0374-4228-B7F8-8130C24C7BF6}"/>
              </a:ext>
            </a:extLst>
          </p:cNvPr>
          <p:cNvSpPr>
            <a:spLocks noGrp="1"/>
          </p:cNvSpPr>
          <p:nvPr>
            <p:ph type="ftr" sz="quarter" idx="11"/>
          </p:nvPr>
        </p:nvSpPr>
        <p:spPr/>
        <p:txBody>
          <a:bodyPr/>
          <a:lstStyle/>
          <a:p>
            <a:r>
              <a:rPr lang="en-US" sz="1200" dirty="0"/>
              <a:t>Gary P Kline, US Technical Leader Ruichem USA, a Division of the Ruijiang Group</a:t>
            </a:r>
          </a:p>
        </p:txBody>
      </p:sp>
    </p:spTree>
    <p:extLst>
      <p:ext uri="{BB962C8B-B14F-4D97-AF65-F5344CB8AC3E}">
        <p14:creationId xmlns:p14="http://schemas.microsoft.com/office/powerpoint/2010/main" val="80850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E44A-71AA-4C9C-9F43-A7E33482EDA6}"/>
              </a:ext>
            </a:extLst>
          </p:cNvPr>
          <p:cNvSpPr>
            <a:spLocks noGrp="1"/>
          </p:cNvSpPr>
          <p:nvPr>
            <p:ph type="title"/>
          </p:nvPr>
        </p:nvSpPr>
        <p:spPr>
          <a:xfrm>
            <a:off x="528247" y="1658972"/>
            <a:ext cx="8596668" cy="1320800"/>
          </a:xfrm>
        </p:spPr>
        <p:txBody>
          <a:bodyPr/>
          <a:lstStyle/>
          <a:p>
            <a:r>
              <a:rPr lang="en-US" u="sng" dirty="0">
                <a:solidFill>
                  <a:srgbClr val="002060"/>
                </a:solidFill>
              </a:rPr>
              <a:t>General Types of Sealers</a:t>
            </a:r>
          </a:p>
        </p:txBody>
      </p:sp>
      <p:sp>
        <p:nvSpPr>
          <p:cNvPr id="3" name="Content Placeholder 2">
            <a:extLst>
              <a:ext uri="{FF2B5EF4-FFF2-40B4-BE49-F238E27FC236}">
                <a16:creationId xmlns:a16="http://schemas.microsoft.com/office/drawing/2014/main" id="{FA8D03B5-C70E-4D7C-9117-3F513B72DC3C}"/>
              </a:ext>
            </a:extLst>
          </p:cNvPr>
          <p:cNvSpPr>
            <a:spLocks noGrp="1"/>
          </p:cNvSpPr>
          <p:nvPr>
            <p:ph idx="1"/>
          </p:nvPr>
        </p:nvSpPr>
        <p:spPr>
          <a:xfrm>
            <a:off x="418916" y="2745340"/>
            <a:ext cx="8596668" cy="3880773"/>
          </a:xfrm>
        </p:spPr>
        <p:txBody>
          <a:bodyPr>
            <a:normAutofit/>
          </a:bodyPr>
          <a:lstStyle/>
          <a:p>
            <a:pPr marL="0" indent="0">
              <a:buNone/>
            </a:pPr>
            <a:r>
              <a:rPr lang="en-US" sz="2000" b="1" dirty="0"/>
              <a:t>Non-Reactive Sealers coat the concrete surface but do not react with the concrete itself.  They typically have a finite life (3 – 5 yrs.) and can hinder bonding of other materials to the concrete. </a:t>
            </a:r>
          </a:p>
          <a:p>
            <a:pPr marL="0" indent="0">
              <a:buNone/>
            </a:pPr>
            <a:endParaRPr lang="en-US" sz="2000" b="1" dirty="0"/>
          </a:p>
          <a:p>
            <a:pPr marL="0" indent="0">
              <a:buNone/>
            </a:pPr>
            <a:r>
              <a:rPr lang="en-US" sz="2000" b="1" dirty="0"/>
              <a:t>Reactive Sealers penetrate the concrete and react with it chemically.  This reaction occurs quickly and the by-product of the chemical reaction is alcohol which evaporates.  The two most common reactive sealers are siloxanes and silanes. </a:t>
            </a:r>
          </a:p>
        </p:txBody>
      </p:sp>
      <p:sp>
        <p:nvSpPr>
          <p:cNvPr id="4" name="Date Placeholder 3">
            <a:extLst>
              <a:ext uri="{FF2B5EF4-FFF2-40B4-BE49-F238E27FC236}">
                <a16:creationId xmlns:a16="http://schemas.microsoft.com/office/drawing/2014/main" id="{E224C8C5-CFB4-4502-8F05-6D835BDC4C2B}"/>
              </a:ext>
            </a:extLst>
          </p:cNvPr>
          <p:cNvSpPr>
            <a:spLocks noGrp="1"/>
          </p:cNvSpPr>
          <p:nvPr>
            <p:ph type="dt" sz="half" idx="10"/>
          </p:nvPr>
        </p:nvSpPr>
        <p:spPr/>
        <p:txBody>
          <a:bodyPr/>
          <a:lstStyle/>
          <a:p>
            <a:r>
              <a:rPr lang="en-US" dirty="0"/>
              <a:t>Sept.  2018</a:t>
            </a:r>
          </a:p>
        </p:txBody>
      </p:sp>
      <p:sp>
        <p:nvSpPr>
          <p:cNvPr id="5" name="Footer Placeholder 4">
            <a:extLst>
              <a:ext uri="{FF2B5EF4-FFF2-40B4-BE49-F238E27FC236}">
                <a16:creationId xmlns:a16="http://schemas.microsoft.com/office/drawing/2014/main" id="{05E96E3F-AEBF-45F9-9588-1C169CC59308}"/>
              </a:ext>
            </a:extLst>
          </p:cNvPr>
          <p:cNvSpPr>
            <a:spLocks noGrp="1"/>
          </p:cNvSpPr>
          <p:nvPr>
            <p:ph type="ftr" sz="quarter" idx="11"/>
          </p:nvPr>
        </p:nvSpPr>
        <p:spPr/>
        <p:txBody>
          <a:bodyPr/>
          <a:lstStyle/>
          <a:p>
            <a:r>
              <a:rPr lang="en-US" dirty="0"/>
              <a:t>Gary P Kline, US Technical Leader Ruichem USA, a Division of the Ruijiang Group</a:t>
            </a:r>
          </a:p>
        </p:txBody>
      </p:sp>
      <p:pic>
        <p:nvPicPr>
          <p:cNvPr id="6" name="Picture 5">
            <a:extLst>
              <a:ext uri="{FF2B5EF4-FFF2-40B4-BE49-F238E27FC236}">
                <a16:creationId xmlns:a16="http://schemas.microsoft.com/office/drawing/2014/main" id="{B3C174A7-CF5D-47BE-8FBE-69708928C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Tree>
    <p:extLst>
      <p:ext uri="{BB962C8B-B14F-4D97-AF65-F5344CB8AC3E}">
        <p14:creationId xmlns:p14="http://schemas.microsoft.com/office/powerpoint/2010/main" val="192246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6" name="Picture 5">
            <a:extLst>
              <a:ext uri="{FF2B5EF4-FFF2-40B4-BE49-F238E27FC236}">
                <a16:creationId xmlns:a16="http://schemas.microsoft.com/office/drawing/2014/main" id="{4FE915B9-B371-46C5-860D-727EC4469E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64849" y="2897523"/>
            <a:ext cx="6834432" cy="3143839"/>
          </a:xfrm>
          <a:prstGeom prst="rect">
            <a:avLst/>
          </a:prstGeom>
          <a:noFill/>
          <a:ln>
            <a:noFill/>
          </a:ln>
        </p:spPr>
      </p:pic>
      <p:sp>
        <p:nvSpPr>
          <p:cNvPr id="3" name="Date Placeholder 2">
            <a:extLst>
              <a:ext uri="{FF2B5EF4-FFF2-40B4-BE49-F238E27FC236}">
                <a16:creationId xmlns:a16="http://schemas.microsoft.com/office/drawing/2014/main" id="{0BAA2FA2-E3BA-404B-8A8E-8F8C9C50FA7A}"/>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37278DBB-FE07-4504-8EA8-BE0BCD0697F9}"/>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9" name="TextBox 8">
            <a:extLst>
              <a:ext uri="{FF2B5EF4-FFF2-40B4-BE49-F238E27FC236}">
                <a16:creationId xmlns:a16="http://schemas.microsoft.com/office/drawing/2014/main" id="{A768A667-E7C9-4861-8ABE-CC5467B93A3D}"/>
              </a:ext>
            </a:extLst>
          </p:cNvPr>
          <p:cNvSpPr txBox="1"/>
          <p:nvPr/>
        </p:nvSpPr>
        <p:spPr>
          <a:xfrm>
            <a:off x="282803" y="742950"/>
            <a:ext cx="9398524" cy="1938992"/>
          </a:xfrm>
          <a:prstGeom prst="rect">
            <a:avLst/>
          </a:prstGeom>
          <a:noFill/>
        </p:spPr>
        <p:txBody>
          <a:bodyPr wrap="square" rtlCol="0">
            <a:spAutoFit/>
          </a:bodyPr>
          <a:lstStyle/>
          <a:p>
            <a:pPr algn="ctr"/>
            <a:r>
              <a:rPr lang="en-US" sz="4000" dirty="0">
                <a:solidFill>
                  <a:srgbClr val="002060"/>
                </a:solidFill>
              </a:rPr>
              <a:t>Ruisil’s Products </a:t>
            </a:r>
          </a:p>
          <a:p>
            <a:pPr algn="ctr"/>
            <a:r>
              <a:rPr lang="en-US" sz="4000" dirty="0">
                <a:solidFill>
                  <a:srgbClr val="002060"/>
                </a:solidFill>
              </a:rPr>
              <a:t>       can help eliminate the problems               </a:t>
            </a:r>
          </a:p>
          <a:p>
            <a:pPr algn="ctr"/>
            <a:r>
              <a:rPr lang="en-US" sz="4000" dirty="0">
                <a:solidFill>
                  <a:srgbClr val="002060"/>
                </a:solidFill>
              </a:rPr>
              <a:t>            caused by water penetration</a:t>
            </a:r>
          </a:p>
        </p:txBody>
      </p:sp>
    </p:spTree>
    <p:extLst>
      <p:ext uri="{BB962C8B-B14F-4D97-AF65-F5344CB8AC3E}">
        <p14:creationId xmlns:p14="http://schemas.microsoft.com/office/powerpoint/2010/main" val="418134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0CC0A-86FA-4580-86E1-A1535DA68357}"/>
              </a:ext>
            </a:extLst>
          </p:cNvPr>
          <p:cNvSpPr>
            <a:spLocks noGrp="1"/>
          </p:cNvSpPr>
          <p:nvPr>
            <p:ph type="dt" sz="half" idx="10"/>
          </p:nvPr>
        </p:nvSpPr>
        <p:spPr/>
        <p:txBody>
          <a:bodyPr/>
          <a:lstStyle/>
          <a:p>
            <a:r>
              <a:rPr lang="en-US" dirty="0"/>
              <a:t>Sept 2018</a:t>
            </a:r>
          </a:p>
        </p:txBody>
      </p:sp>
      <p:sp>
        <p:nvSpPr>
          <p:cNvPr id="3" name="Footer Placeholder 2">
            <a:extLst>
              <a:ext uri="{FF2B5EF4-FFF2-40B4-BE49-F238E27FC236}">
                <a16:creationId xmlns:a16="http://schemas.microsoft.com/office/drawing/2014/main" id="{045040FF-C4C2-4FF7-912C-3260221F8D8B}"/>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4" name="Rectangle 3">
            <a:extLst>
              <a:ext uri="{FF2B5EF4-FFF2-40B4-BE49-F238E27FC236}">
                <a16:creationId xmlns:a16="http://schemas.microsoft.com/office/drawing/2014/main" id="{11D342E2-DF53-400F-88F3-93719224C9F9}"/>
              </a:ext>
            </a:extLst>
          </p:cNvPr>
          <p:cNvSpPr/>
          <p:nvPr/>
        </p:nvSpPr>
        <p:spPr>
          <a:xfrm>
            <a:off x="592552" y="1919645"/>
            <a:ext cx="8466666" cy="4093428"/>
          </a:xfrm>
          <a:prstGeom prst="rect">
            <a:avLst/>
          </a:prstGeom>
        </p:spPr>
        <p:txBody>
          <a:bodyPr wrap="square">
            <a:spAutoFit/>
          </a:bodyPr>
          <a:lstStyle/>
          <a:p>
            <a:r>
              <a:rPr lang="en-US" sz="2000" b="1" dirty="0"/>
              <a:t>Forms chemical bond with the walls of the pores, the pores themselves, or both</a:t>
            </a:r>
          </a:p>
          <a:p>
            <a:endParaRPr lang="en-US" sz="2000" b="1" dirty="0"/>
          </a:p>
          <a:p>
            <a:r>
              <a:rPr lang="en-US" sz="2000" b="1" dirty="0"/>
              <a:t>Does not change the substrates appearance </a:t>
            </a:r>
          </a:p>
          <a:p>
            <a:endParaRPr lang="en-US" sz="2000" b="1" dirty="0"/>
          </a:p>
          <a:p>
            <a:r>
              <a:rPr lang="en-US" sz="2000" b="1" dirty="0"/>
              <a:t>Better long-term effectiveness in traffic abrasive environments </a:t>
            </a:r>
          </a:p>
          <a:p>
            <a:endParaRPr lang="en-US" sz="2000" b="1" dirty="0"/>
          </a:p>
          <a:p>
            <a:r>
              <a:rPr lang="en-US" sz="2000" b="1" dirty="0"/>
              <a:t>Does not plug substrate pores </a:t>
            </a:r>
          </a:p>
          <a:p>
            <a:endParaRPr lang="en-US" sz="2000" b="1" dirty="0"/>
          </a:p>
          <a:p>
            <a:r>
              <a:rPr lang="en-US" sz="2000" b="1" dirty="0"/>
              <a:t>Leaves the substrate water and salt repellant, yet still permeable </a:t>
            </a:r>
          </a:p>
          <a:p>
            <a:endParaRPr lang="en-US" sz="2000" b="1" dirty="0"/>
          </a:p>
          <a:p>
            <a:r>
              <a:rPr lang="en-US" sz="2000" b="1" dirty="0"/>
              <a:t>They penetrate into the substrate to form a hydrophobic barrier within the pores that repels water and other liquids. </a:t>
            </a:r>
          </a:p>
        </p:txBody>
      </p:sp>
      <p:sp>
        <p:nvSpPr>
          <p:cNvPr id="5" name="TextBox 4">
            <a:extLst>
              <a:ext uri="{FF2B5EF4-FFF2-40B4-BE49-F238E27FC236}">
                <a16:creationId xmlns:a16="http://schemas.microsoft.com/office/drawing/2014/main" id="{AEAE3C07-114C-4C91-AC40-DFA8E153F828}"/>
              </a:ext>
            </a:extLst>
          </p:cNvPr>
          <p:cNvSpPr txBox="1"/>
          <p:nvPr/>
        </p:nvSpPr>
        <p:spPr>
          <a:xfrm>
            <a:off x="2351778" y="1211759"/>
            <a:ext cx="6566568" cy="707886"/>
          </a:xfrm>
          <a:prstGeom prst="rect">
            <a:avLst/>
          </a:prstGeom>
          <a:noFill/>
        </p:spPr>
        <p:txBody>
          <a:bodyPr wrap="square" rtlCol="0">
            <a:spAutoFit/>
          </a:bodyPr>
          <a:lstStyle/>
          <a:p>
            <a:r>
              <a:rPr lang="en-US" sz="4000" u="sng" dirty="0">
                <a:solidFill>
                  <a:srgbClr val="002060"/>
                </a:solidFill>
              </a:rPr>
              <a:t>Penetrating Sealers</a:t>
            </a:r>
          </a:p>
        </p:txBody>
      </p:sp>
      <p:pic>
        <p:nvPicPr>
          <p:cNvPr id="6" name="Picture 5">
            <a:extLst>
              <a:ext uri="{FF2B5EF4-FFF2-40B4-BE49-F238E27FC236}">
                <a16:creationId xmlns:a16="http://schemas.microsoft.com/office/drawing/2014/main" id="{940431C3-2A19-4C53-95E8-27058B164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Tree>
    <p:extLst>
      <p:ext uri="{BB962C8B-B14F-4D97-AF65-F5344CB8AC3E}">
        <p14:creationId xmlns:p14="http://schemas.microsoft.com/office/powerpoint/2010/main" val="332420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3B50-3246-4A1E-BBC1-A282B867130D}"/>
              </a:ext>
            </a:extLst>
          </p:cNvPr>
          <p:cNvSpPr>
            <a:spLocks noGrp="1"/>
          </p:cNvSpPr>
          <p:nvPr>
            <p:ph type="ctrTitle"/>
          </p:nvPr>
        </p:nvSpPr>
        <p:spPr>
          <a:xfrm>
            <a:off x="1159198" y="350404"/>
            <a:ext cx="7766936" cy="1646302"/>
          </a:xfrm>
        </p:spPr>
        <p:txBody>
          <a:bodyPr/>
          <a:lstStyle/>
          <a:p>
            <a:pPr algn="ctr"/>
            <a:r>
              <a:rPr lang="en-US" u="sng" dirty="0">
                <a:solidFill>
                  <a:srgbClr val="002060"/>
                </a:solidFill>
              </a:rPr>
              <a:t>Silane Chemistry</a:t>
            </a:r>
          </a:p>
        </p:txBody>
      </p:sp>
      <p:sp>
        <p:nvSpPr>
          <p:cNvPr id="3" name="Subtitle 2">
            <a:extLst>
              <a:ext uri="{FF2B5EF4-FFF2-40B4-BE49-F238E27FC236}">
                <a16:creationId xmlns:a16="http://schemas.microsoft.com/office/drawing/2014/main" id="{5AE4A730-ECE0-45F4-8A19-6FDF6B3EF414}"/>
              </a:ext>
            </a:extLst>
          </p:cNvPr>
          <p:cNvSpPr>
            <a:spLocks noGrp="1"/>
          </p:cNvSpPr>
          <p:nvPr>
            <p:ph type="subTitle" idx="1"/>
          </p:nvPr>
        </p:nvSpPr>
        <p:spPr>
          <a:xfrm>
            <a:off x="1308285" y="3277885"/>
            <a:ext cx="7766936" cy="2398354"/>
          </a:xfrm>
        </p:spPr>
        <p:txBody>
          <a:bodyPr>
            <a:noAutofit/>
          </a:bodyPr>
          <a:lstStyle/>
          <a:p>
            <a:pPr algn="l"/>
            <a:r>
              <a:rPr lang="en-US" sz="1600" b="1" dirty="0">
                <a:solidFill>
                  <a:schemeClr val="tx1"/>
                </a:solidFill>
              </a:rPr>
              <a:t>A silane is a molecule comprised of one central silicon atom with four attachments. These substituent groups can be nearly any combination of nonreactive, inorganically reactive, or organically reactive groups. Silanes are the smallest silicon-based molecules, ensuring good depth of penetration into substrates. A silane that contains at least one carbon-silicon bond structure is known as an organosilane. In many applications, the term “silane” is a generic term typically referring to an organofunctional alkoxysilane</a:t>
            </a:r>
          </a:p>
          <a:p>
            <a:pPr algn="l"/>
            <a:r>
              <a:rPr lang="en-US" sz="1600" b="1" dirty="0">
                <a:solidFill>
                  <a:schemeClr val="tx1"/>
                </a:solidFill>
              </a:rPr>
              <a:t>They react with themselves and any hydroxyl (OH) groups within the substrate, often when moisture is present, forming a silicone resin network. This formation of strong chemical bonds provides durability.</a:t>
            </a:r>
          </a:p>
        </p:txBody>
      </p:sp>
      <p:sp>
        <p:nvSpPr>
          <p:cNvPr id="4" name="Date Placeholder 3">
            <a:extLst>
              <a:ext uri="{FF2B5EF4-FFF2-40B4-BE49-F238E27FC236}">
                <a16:creationId xmlns:a16="http://schemas.microsoft.com/office/drawing/2014/main" id="{03FBE4C9-299A-4D75-B106-BA5D1C8331AC}"/>
              </a:ext>
            </a:extLst>
          </p:cNvPr>
          <p:cNvSpPr>
            <a:spLocks noGrp="1"/>
          </p:cNvSpPr>
          <p:nvPr>
            <p:ph type="dt" sz="half" idx="10"/>
          </p:nvPr>
        </p:nvSpPr>
        <p:spPr/>
        <p:txBody>
          <a:bodyPr/>
          <a:lstStyle/>
          <a:p>
            <a:r>
              <a:rPr lang="en-US" dirty="0"/>
              <a:t>Sept 2018</a:t>
            </a:r>
          </a:p>
        </p:txBody>
      </p:sp>
      <p:sp>
        <p:nvSpPr>
          <p:cNvPr id="5" name="Footer Placeholder 4">
            <a:extLst>
              <a:ext uri="{FF2B5EF4-FFF2-40B4-BE49-F238E27FC236}">
                <a16:creationId xmlns:a16="http://schemas.microsoft.com/office/drawing/2014/main" id="{7339B734-930F-4FC3-AC90-16E2589298D5}"/>
              </a:ext>
            </a:extLst>
          </p:cNvPr>
          <p:cNvSpPr>
            <a:spLocks noGrp="1"/>
          </p:cNvSpPr>
          <p:nvPr>
            <p:ph type="ftr" sz="quarter" idx="11"/>
          </p:nvPr>
        </p:nvSpPr>
        <p:spPr/>
        <p:txBody>
          <a:bodyPr/>
          <a:lstStyle/>
          <a:p>
            <a:r>
              <a:rPr lang="en-US" dirty="0"/>
              <a:t>Gary P Kline, US Technical Leader Ruichem USA, a Division of the Ruijiang Group</a:t>
            </a:r>
          </a:p>
        </p:txBody>
      </p:sp>
      <p:pic>
        <p:nvPicPr>
          <p:cNvPr id="6" name="Picture 5">
            <a:extLst>
              <a:ext uri="{FF2B5EF4-FFF2-40B4-BE49-F238E27FC236}">
                <a16:creationId xmlns:a16="http://schemas.microsoft.com/office/drawing/2014/main" id="{7D238038-3F60-4700-BE23-D50DB40CD249}"/>
              </a:ext>
            </a:extLst>
          </p:cNvPr>
          <p:cNvPicPr>
            <a:picLocks noChangeAspect="1"/>
          </p:cNvPicPr>
          <p:nvPr/>
        </p:nvPicPr>
        <p:blipFill>
          <a:blip r:embed="rId2"/>
          <a:stretch>
            <a:fillRect/>
          </a:stretch>
        </p:blipFill>
        <p:spPr>
          <a:xfrm>
            <a:off x="2433644" y="1996706"/>
            <a:ext cx="5218043" cy="1281179"/>
          </a:xfrm>
          <a:prstGeom prst="rect">
            <a:avLst/>
          </a:prstGeom>
        </p:spPr>
      </p:pic>
      <p:pic>
        <p:nvPicPr>
          <p:cNvPr id="7" name="Picture 6">
            <a:extLst>
              <a:ext uri="{FF2B5EF4-FFF2-40B4-BE49-F238E27FC236}">
                <a16:creationId xmlns:a16="http://schemas.microsoft.com/office/drawing/2014/main" id="{FEF3F680-02B2-4083-8062-D8C9F82C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Tree>
    <p:extLst>
      <p:ext uri="{BB962C8B-B14F-4D97-AF65-F5344CB8AC3E}">
        <p14:creationId xmlns:p14="http://schemas.microsoft.com/office/powerpoint/2010/main" val="282841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74304-112C-41CA-A78F-E050D0AA55DD}"/>
              </a:ext>
            </a:extLst>
          </p:cNvPr>
          <p:cNvSpPr>
            <a:spLocks noGrp="1"/>
          </p:cNvSpPr>
          <p:nvPr>
            <p:ph type="dt" sz="half" idx="10"/>
          </p:nvPr>
        </p:nvSpPr>
        <p:spPr/>
        <p:txBody>
          <a:bodyPr/>
          <a:lstStyle/>
          <a:p>
            <a:r>
              <a:rPr lang="en-US" dirty="0"/>
              <a:t>Sept 2018</a:t>
            </a:r>
          </a:p>
        </p:txBody>
      </p:sp>
      <p:sp>
        <p:nvSpPr>
          <p:cNvPr id="3" name="Footer Placeholder 2">
            <a:extLst>
              <a:ext uri="{FF2B5EF4-FFF2-40B4-BE49-F238E27FC236}">
                <a16:creationId xmlns:a16="http://schemas.microsoft.com/office/drawing/2014/main" id="{7315D6C9-6D17-41E2-A1A4-6A69A2E64181}"/>
              </a:ext>
            </a:extLst>
          </p:cNvPr>
          <p:cNvSpPr>
            <a:spLocks noGrp="1"/>
          </p:cNvSpPr>
          <p:nvPr>
            <p:ph type="ftr" sz="quarter" idx="11"/>
          </p:nvPr>
        </p:nvSpPr>
        <p:spPr/>
        <p:txBody>
          <a:bodyPr/>
          <a:lstStyle/>
          <a:p>
            <a:r>
              <a:rPr lang="en-US" dirty="0"/>
              <a:t>Gary P Kline, US Technical Leader Ruichem USA, a Division of the Ruijiang Group</a:t>
            </a:r>
          </a:p>
        </p:txBody>
      </p:sp>
      <p:pic>
        <p:nvPicPr>
          <p:cNvPr id="5" name="Picture 4">
            <a:extLst>
              <a:ext uri="{FF2B5EF4-FFF2-40B4-BE49-F238E27FC236}">
                <a16:creationId xmlns:a16="http://schemas.microsoft.com/office/drawing/2014/main" id="{0426404E-E8D5-4413-ADF4-61833622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58" y="357810"/>
            <a:ext cx="8961755" cy="5683552"/>
          </a:xfrm>
          <a:prstGeom prst="rect">
            <a:avLst/>
          </a:prstGeom>
        </p:spPr>
      </p:pic>
      <p:pic>
        <p:nvPicPr>
          <p:cNvPr id="7" name="Picture 6">
            <a:extLst>
              <a:ext uri="{FF2B5EF4-FFF2-40B4-BE49-F238E27FC236}">
                <a16:creationId xmlns:a16="http://schemas.microsoft.com/office/drawing/2014/main" id="{DF78534C-E360-4835-A1E8-B8F26BB6A8F6}"/>
              </a:ext>
            </a:extLst>
          </p:cNvPr>
          <p:cNvPicPr>
            <a:picLocks noChangeAspect="1"/>
          </p:cNvPicPr>
          <p:nvPr/>
        </p:nvPicPr>
        <p:blipFill>
          <a:blip r:embed="rId3"/>
          <a:stretch>
            <a:fillRect/>
          </a:stretch>
        </p:blipFill>
        <p:spPr>
          <a:xfrm>
            <a:off x="8189843" y="0"/>
            <a:ext cx="1262270" cy="1073425"/>
          </a:xfrm>
          <a:prstGeom prst="rect">
            <a:avLst/>
          </a:prstGeom>
        </p:spPr>
      </p:pic>
      <p:pic>
        <p:nvPicPr>
          <p:cNvPr id="8" name="Picture 7">
            <a:extLst>
              <a:ext uri="{FF2B5EF4-FFF2-40B4-BE49-F238E27FC236}">
                <a16:creationId xmlns:a16="http://schemas.microsoft.com/office/drawing/2014/main" id="{7C11A6B8-06AC-46A5-970B-1A9338CCA984}"/>
              </a:ext>
            </a:extLst>
          </p:cNvPr>
          <p:cNvPicPr>
            <a:picLocks noChangeAspect="1"/>
          </p:cNvPicPr>
          <p:nvPr/>
        </p:nvPicPr>
        <p:blipFill>
          <a:blip r:embed="rId4"/>
          <a:stretch>
            <a:fillRect/>
          </a:stretch>
        </p:blipFill>
        <p:spPr>
          <a:xfrm>
            <a:off x="677334" y="5138530"/>
            <a:ext cx="8367275" cy="902832"/>
          </a:xfrm>
          <a:prstGeom prst="rect">
            <a:avLst/>
          </a:prstGeom>
        </p:spPr>
      </p:pic>
      <p:pic>
        <p:nvPicPr>
          <p:cNvPr id="10" name="Picture 9">
            <a:extLst>
              <a:ext uri="{FF2B5EF4-FFF2-40B4-BE49-F238E27FC236}">
                <a16:creationId xmlns:a16="http://schemas.microsoft.com/office/drawing/2014/main" id="{07A629A7-2C07-40C7-8881-C201CD4EA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38130" cy="816638"/>
          </a:xfrm>
          <a:prstGeom prst="rect">
            <a:avLst/>
          </a:prstGeom>
        </p:spPr>
      </p:pic>
      <p:sp>
        <p:nvSpPr>
          <p:cNvPr id="9" name="TextBox 8">
            <a:extLst>
              <a:ext uri="{FF2B5EF4-FFF2-40B4-BE49-F238E27FC236}">
                <a16:creationId xmlns:a16="http://schemas.microsoft.com/office/drawing/2014/main" id="{22908C4A-58FF-4887-8A0E-8DADC32E58BF}"/>
              </a:ext>
            </a:extLst>
          </p:cNvPr>
          <p:cNvSpPr txBox="1"/>
          <p:nvPr/>
        </p:nvSpPr>
        <p:spPr>
          <a:xfrm>
            <a:off x="1709530" y="5456583"/>
            <a:ext cx="2037522" cy="307777"/>
          </a:xfrm>
          <a:prstGeom prst="rect">
            <a:avLst/>
          </a:prstGeom>
          <a:noFill/>
        </p:spPr>
        <p:txBody>
          <a:bodyPr wrap="square" rtlCol="0">
            <a:spAutoFit/>
          </a:bodyPr>
          <a:lstStyle/>
          <a:p>
            <a:r>
              <a:rPr lang="en-US" sz="1400" dirty="0">
                <a:solidFill>
                  <a:schemeClr val="bg1"/>
                </a:solidFill>
                <a:highlight>
                  <a:srgbClr val="C0C0C0"/>
                </a:highlight>
              </a:rPr>
              <a:t>  Unsealed   Concrete</a:t>
            </a:r>
          </a:p>
        </p:txBody>
      </p:sp>
      <p:sp>
        <p:nvSpPr>
          <p:cNvPr id="11" name="TextBox 10">
            <a:extLst>
              <a:ext uri="{FF2B5EF4-FFF2-40B4-BE49-F238E27FC236}">
                <a16:creationId xmlns:a16="http://schemas.microsoft.com/office/drawing/2014/main" id="{B2C20E74-879C-4080-B593-E965A8CE6D8E}"/>
              </a:ext>
            </a:extLst>
          </p:cNvPr>
          <p:cNvSpPr txBox="1"/>
          <p:nvPr/>
        </p:nvSpPr>
        <p:spPr>
          <a:xfrm>
            <a:off x="6261651" y="5452170"/>
            <a:ext cx="1639957" cy="307777"/>
          </a:xfrm>
          <a:prstGeom prst="rect">
            <a:avLst/>
          </a:prstGeom>
          <a:noFill/>
        </p:spPr>
        <p:txBody>
          <a:bodyPr wrap="square" rtlCol="0">
            <a:spAutoFit/>
          </a:bodyPr>
          <a:lstStyle/>
          <a:p>
            <a:r>
              <a:rPr lang="en-US" sz="1400" dirty="0">
                <a:solidFill>
                  <a:schemeClr val="bg1"/>
                </a:solidFill>
                <a:highlight>
                  <a:srgbClr val="C0C0C0"/>
                </a:highlight>
              </a:rPr>
              <a:t>Sealed Concrete</a:t>
            </a:r>
          </a:p>
        </p:txBody>
      </p:sp>
    </p:spTree>
    <p:extLst>
      <p:ext uri="{BB962C8B-B14F-4D97-AF65-F5344CB8AC3E}">
        <p14:creationId xmlns:p14="http://schemas.microsoft.com/office/powerpoint/2010/main" val="83023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8EE7C-5122-4CBD-AEE7-5C2AE2833B55}"/>
              </a:ext>
            </a:extLst>
          </p:cNvPr>
          <p:cNvSpPr>
            <a:spLocks noGrp="1"/>
          </p:cNvSpPr>
          <p:nvPr>
            <p:ph type="dt" sz="half" idx="10"/>
          </p:nvPr>
        </p:nvSpPr>
        <p:spPr/>
        <p:txBody>
          <a:bodyPr/>
          <a:lstStyle/>
          <a:p>
            <a:r>
              <a:rPr lang="en-US" dirty="0"/>
              <a:t>Sept 2018</a:t>
            </a:r>
          </a:p>
        </p:txBody>
      </p:sp>
      <p:sp>
        <p:nvSpPr>
          <p:cNvPr id="3" name="Footer Placeholder 2">
            <a:extLst>
              <a:ext uri="{FF2B5EF4-FFF2-40B4-BE49-F238E27FC236}">
                <a16:creationId xmlns:a16="http://schemas.microsoft.com/office/drawing/2014/main" id="{55E496D0-4B4A-49BB-AD85-295C5B23B603}"/>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4" name="TextBox 3">
            <a:extLst>
              <a:ext uri="{FF2B5EF4-FFF2-40B4-BE49-F238E27FC236}">
                <a16:creationId xmlns:a16="http://schemas.microsoft.com/office/drawing/2014/main" id="{27964037-2A0B-420F-871F-8DB2B729B710}"/>
              </a:ext>
            </a:extLst>
          </p:cNvPr>
          <p:cNvSpPr txBox="1"/>
          <p:nvPr/>
        </p:nvSpPr>
        <p:spPr>
          <a:xfrm>
            <a:off x="1204108" y="2273438"/>
            <a:ext cx="8080513" cy="2062103"/>
          </a:xfrm>
          <a:prstGeom prst="rect">
            <a:avLst/>
          </a:prstGeom>
          <a:noFill/>
        </p:spPr>
        <p:txBody>
          <a:bodyPr wrap="square" rtlCol="0">
            <a:spAutoFit/>
          </a:bodyPr>
          <a:lstStyle/>
          <a:p>
            <a:r>
              <a:rPr lang="en-US" sz="3200" dirty="0"/>
              <a:t>RUISIL offers both Silane and Siloxane water repellents to make your product more effective and increase the durability and weatherability</a:t>
            </a:r>
          </a:p>
        </p:txBody>
      </p:sp>
      <p:pic>
        <p:nvPicPr>
          <p:cNvPr id="5" name="Picture 4">
            <a:extLst>
              <a:ext uri="{FF2B5EF4-FFF2-40B4-BE49-F238E27FC236}">
                <a16:creationId xmlns:a16="http://schemas.microsoft.com/office/drawing/2014/main" id="{51B63C1D-AAB8-47FB-A837-FD1E0213F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Tree>
    <p:extLst>
      <p:ext uri="{BB962C8B-B14F-4D97-AF65-F5344CB8AC3E}">
        <p14:creationId xmlns:p14="http://schemas.microsoft.com/office/powerpoint/2010/main" val="147889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CD8-364E-4058-ADE1-20CB4C78AE9E}"/>
              </a:ext>
            </a:extLst>
          </p:cNvPr>
          <p:cNvSpPr>
            <a:spLocks noGrp="1"/>
          </p:cNvSpPr>
          <p:nvPr>
            <p:ph type="ctrTitle"/>
          </p:nvPr>
        </p:nvSpPr>
        <p:spPr>
          <a:xfrm>
            <a:off x="2070100" y="0"/>
            <a:ext cx="9144000" cy="1195935"/>
          </a:xfrm>
        </p:spPr>
        <p:txBody>
          <a:bodyPr>
            <a:normAutofit/>
          </a:bodyPr>
          <a:lstStyle/>
          <a:p>
            <a:pPr algn="l"/>
            <a:r>
              <a:rPr lang="en-US" sz="3200" dirty="0">
                <a:solidFill>
                  <a:srgbClr val="002060"/>
                </a:solidFill>
              </a:rPr>
              <a:t>Water Repellant Products to meet your </a:t>
            </a:r>
            <a:r>
              <a:rPr lang="en-US" sz="3200" u="sng" dirty="0">
                <a:solidFill>
                  <a:srgbClr val="002060"/>
                </a:solidFill>
              </a:rPr>
              <a:t>formulation needs:</a:t>
            </a:r>
          </a:p>
        </p:txBody>
      </p:sp>
      <p:sp>
        <p:nvSpPr>
          <p:cNvPr id="3" name="Subtitle 2">
            <a:extLst>
              <a:ext uri="{FF2B5EF4-FFF2-40B4-BE49-F238E27FC236}">
                <a16:creationId xmlns:a16="http://schemas.microsoft.com/office/drawing/2014/main" id="{BD3CD417-84B4-41FA-9A25-3DD3875E5020}"/>
              </a:ext>
            </a:extLst>
          </p:cNvPr>
          <p:cNvSpPr>
            <a:spLocks noGrp="1"/>
          </p:cNvSpPr>
          <p:nvPr>
            <p:ph type="subTitle" idx="1"/>
          </p:nvPr>
        </p:nvSpPr>
        <p:spPr>
          <a:xfrm>
            <a:off x="958392" y="1650884"/>
            <a:ext cx="9144000" cy="4100513"/>
          </a:xfrm>
        </p:spPr>
        <p:txBody>
          <a:bodyPr>
            <a:normAutofit fontScale="77500" lnSpcReduction="20000"/>
          </a:bodyPr>
          <a:lstStyle/>
          <a:p>
            <a:pPr marL="342900" indent="-342900" algn="l">
              <a:buFont typeface="Wingdings" panose="05000000000000000000" pitchFamily="2" charset="2"/>
              <a:buChar char="Ø"/>
            </a:pPr>
            <a:r>
              <a:rPr lang="en-US" sz="2200" b="1" dirty="0">
                <a:solidFill>
                  <a:schemeClr val="tx1"/>
                </a:solidFill>
              </a:rPr>
              <a:t>RJ-202E 	50% Active Silicone Emulsion in Water</a:t>
            </a:r>
          </a:p>
          <a:p>
            <a:pPr marL="342900" indent="-342900" algn="l">
              <a:buFont typeface="Wingdings" panose="05000000000000000000" pitchFamily="2" charset="2"/>
              <a:buChar char="Ø"/>
            </a:pPr>
            <a:r>
              <a:rPr lang="en-US" sz="2200" b="1" dirty="0">
                <a:solidFill>
                  <a:schemeClr val="tx1"/>
                </a:solidFill>
              </a:rPr>
              <a:t>RJ-H80  	Moisture Crosslinking Powder – Silane/Siloxane Powder Form</a:t>
            </a:r>
          </a:p>
          <a:p>
            <a:pPr marL="342900" indent="-342900" algn="l">
              <a:buFont typeface="Wingdings" panose="05000000000000000000" pitchFamily="2" charset="2"/>
              <a:buChar char="Ø"/>
            </a:pPr>
            <a:r>
              <a:rPr lang="en-US" sz="2200" b="1" dirty="0">
                <a:solidFill>
                  <a:schemeClr val="tx1"/>
                </a:solidFill>
              </a:rPr>
              <a:t>RJ-SR05	95% Solid Self Leveling Polyurethane Water Proof Coating</a:t>
            </a:r>
          </a:p>
          <a:p>
            <a:pPr marL="342900" indent="-342900" algn="l">
              <a:buFont typeface="Wingdings" panose="05000000000000000000" pitchFamily="2" charset="2"/>
              <a:buChar char="Ø"/>
            </a:pPr>
            <a:r>
              <a:rPr lang="en-US" sz="2200" b="1" dirty="0">
                <a:solidFill>
                  <a:schemeClr val="tx1"/>
                </a:solidFill>
              </a:rPr>
              <a:t>RJ-WP01	Water dilutable Potassium Methyl Siliconate 42% solids</a:t>
            </a:r>
          </a:p>
          <a:p>
            <a:pPr marL="342900" indent="-342900" algn="l">
              <a:buFont typeface="Wingdings" panose="05000000000000000000" pitchFamily="2" charset="2"/>
              <a:buChar char="Ø"/>
            </a:pPr>
            <a:r>
              <a:rPr lang="en-US" sz="2200" b="1" dirty="0">
                <a:solidFill>
                  <a:schemeClr val="tx1"/>
                </a:solidFill>
              </a:rPr>
              <a:t>RJ-WP01	Water dilutable Potassium Methyl Siliconate 52% solids</a:t>
            </a:r>
          </a:p>
          <a:p>
            <a:pPr marL="342900" indent="-342900" algn="l">
              <a:buFont typeface="Wingdings" panose="05000000000000000000" pitchFamily="2" charset="2"/>
              <a:buChar char="Ø"/>
            </a:pPr>
            <a:r>
              <a:rPr lang="en-US" sz="2200" b="1" dirty="0">
                <a:solidFill>
                  <a:schemeClr val="tx1"/>
                </a:solidFill>
              </a:rPr>
              <a:t>RJ-WP03E	45% Active Silane/Siloxane Emulsion in Water (Non Ionic)</a:t>
            </a:r>
          </a:p>
          <a:p>
            <a:pPr marL="342900" indent="-342900" algn="l">
              <a:buFont typeface="Wingdings" panose="05000000000000000000" pitchFamily="2" charset="2"/>
              <a:buChar char="Ø"/>
            </a:pPr>
            <a:r>
              <a:rPr lang="en-US" sz="2200" b="1" dirty="0">
                <a:solidFill>
                  <a:schemeClr val="tx1"/>
                </a:solidFill>
              </a:rPr>
              <a:t>RJ-WP08E	40% Active Silane Emulsion with strong penetrating ability</a:t>
            </a:r>
          </a:p>
          <a:p>
            <a:pPr marL="342900" indent="-342900" algn="l">
              <a:buFont typeface="Wingdings" panose="05000000000000000000" pitchFamily="2" charset="2"/>
              <a:buChar char="Ø"/>
            </a:pPr>
            <a:r>
              <a:rPr lang="en-US" sz="2200" b="1" dirty="0">
                <a:solidFill>
                  <a:schemeClr val="tx1"/>
                </a:solidFill>
              </a:rPr>
              <a:t>RJ-WP09E  40% Active Silane/Siloxane Emulsion – Additive for paints</a:t>
            </a:r>
          </a:p>
          <a:p>
            <a:pPr marL="342900" indent="-342900" algn="l">
              <a:buFont typeface="Wingdings" panose="05000000000000000000" pitchFamily="2" charset="2"/>
              <a:buChar char="Ø"/>
            </a:pPr>
            <a:r>
              <a:rPr lang="en-US" sz="2200" b="1" dirty="0">
                <a:solidFill>
                  <a:schemeClr val="tx1"/>
                </a:solidFill>
              </a:rPr>
              <a:t>RJ-WP18	100% Active Solvent Free Mixture of Silane/Siloxane/Silicone Resin</a:t>
            </a:r>
          </a:p>
          <a:p>
            <a:pPr marL="342900" indent="-342900" algn="l">
              <a:buFont typeface="Wingdings" panose="05000000000000000000" pitchFamily="2" charset="2"/>
              <a:buChar char="Ø"/>
            </a:pPr>
            <a:r>
              <a:rPr lang="en-US" sz="2200" b="1" dirty="0">
                <a:solidFill>
                  <a:schemeClr val="tx1"/>
                </a:solidFill>
              </a:rPr>
              <a:t>RJ-WP19	80% Active Mixture of Silane/Reactive Siloxane/Silicone Resin</a:t>
            </a:r>
          </a:p>
          <a:p>
            <a:pPr marL="342900" indent="-342900" algn="l">
              <a:buFont typeface="Wingdings" panose="05000000000000000000" pitchFamily="2" charset="2"/>
              <a:buChar char="Ø"/>
            </a:pPr>
            <a:r>
              <a:rPr lang="en-US" sz="2200" b="1" dirty="0">
                <a:solidFill>
                  <a:schemeClr val="tx1"/>
                </a:solidFill>
              </a:rPr>
              <a:t>RJ-WP21	100% Active Nano Technology for Solvent Borne Systems</a:t>
            </a:r>
          </a:p>
          <a:p>
            <a:pPr marL="342900" indent="-342900" algn="l">
              <a:buFont typeface="Wingdings" panose="05000000000000000000" pitchFamily="2" charset="2"/>
              <a:buChar char="Ø"/>
            </a:pPr>
            <a:r>
              <a:rPr lang="en-US" sz="2200" b="1" dirty="0">
                <a:solidFill>
                  <a:schemeClr val="tx1"/>
                </a:solidFill>
              </a:rPr>
              <a:t>RP-WP28	20% Active Fluoro-Silicone Compound in Kerosene</a:t>
            </a:r>
          </a:p>
          <a:p>
            <a:pPr marL="342900" indent="-342900" algn="l">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4" name="Date Placeholder 3">
            <a:extLst>
              <a:ext uri="{FF2B5EF4-FFF2-40B4-BE49-F238E27FC236}">
                <a16:creationId xmlns:a16="http://schemas.microsoft.com/office/drawing/2014/main" id="{142B40FB-8B5D-4960-8607-883A611DF367}"/>
              </a:ext>
            </a:extLst>
          </p:cNvPr>
          <p:cNvSpPr>
            <a:spLocks noGrp="1"/>
          </p:cNvSpPr>
          <p:nvPr>
            <p:ph type="dt" sz="half" idx="10"/>
          </p:nvPr>
        </p:nvSpPr>
        <p:spPr/>
        <p:txBody>
          <a:bodyPr/>
          <a:lstStyle/>
          <a:p>
            <a:r>
              <a:rPr lang="en-US" dirty="0"/>
              <a:t>Sept 2018</a:t>
            </a:r>
          </a:p>
        </p:txBody>
      </p:sp>
      <p:sp>
        <p:nvSpPr>
          <p:cNvPr id="6" name="Footer Placeholder 5">
            <a:extLst>
              <a:ext uri="{FF2B5EF4-FFF2-40B4-BE49-F238E27FC236}">
                <a16:creationId xmlns:a16="http://schemas.microsoft.com/office/drawing/2014/main" id="{24D0AD70-5622-409F-A53D-3C49CECEB5AF}"/>
              </a:ext>
            </a:extLst>
          </p:cNvPr>
          <p:cNvSpPr>
            <a:spLocks noGrp="1"/>
          </p:cNvSpPr>
          <p:nvPr>
            <p:ph type="ftr" sz="quarter" idx="11"/>
          </p:nvPr>
        </p:nvSpPr>
        <p:spPr>
          <a:xfrm>
            <a:off x="649053" y="6041362"/>
            <a:ext cx="6297612" cy="365125"/>
          </a:xfrm>
        </p:spPr>
        <p:txBody>
          <a:bodyPr/>
          <a:lstStyle/>
          <a:p>
            <a:r>
              <a:rPr lang="en-US" dirty="0"/>
              <a:t>Gary P Kline, US Technical Leader Ruichem USA, a Division of the Ruijiang Group</a:t>
            </a:r>
          </a:p>
        </p:txBody>
      </p:sp>
    </p:spTree>
    <p:extLst>
      <p:ext uri="{BB962C8B-B14F-4D97-AF65-F5344CB8AC3E}">
        <p14:creationId xmlns:p14="http://schemas.microsoft.com/office/powerpoint/2010/main" val="218530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CD8-364E-4058-ADE1-20CB4C78AE9E}"/>
              </a:ext>
            </a:extLst>
          </p:cNvPr>
          <p:cNvSpPr>
            <a:spLocks noGrp="1"/>
          </p:cNvSpPr>
          <p:nvPr>
            <p:ph type="ctrTitle"/>
          </p:nvPr>
        </p:nvSpPr>
        <p:spPr>
          <a:xfrm>
            <a:off x="2268718" y="466481"/>
            <a:ext cx="9144000" cy="512934"/>
          </a:xfrm>
        </p:spPr>
        <p:txBody>
          <a:bodyPr>
            <a:noAutofit/>
          </a:bodyPr>
          <a:lstStyle/>
          <a:p>
            <a:pPr algn="l"/>
            <a:r>
              <a:rPr lang="en-US" sz="4000" u="sng" dirty="0">
                <a:solidFill>
                  <a:srgbClr val="002060"/>
                </a:solidFill>
              </a:rPr>
              <a:t>Additional Substrates </a:t>
            </a:r>
          </a:p>
        </p:txBody>
      </p:sp>
      <p:sp>
        <p:nvSpPr>
          <p:cNvPr id="3" name="Subtitle 2">
            <a:extLst>
              <a:ext uri="{FF2B5EF4-FFF2-40B4-BE49-F238E27FC236}">
                <a16:creationId xmlns:a16="http://schemas.microsoft.com/office/drawing/2014/main" id="{BD3CD417-84B4-41FA-9A25-3DD3875E5020}"/>
              </a:ext>
            </a:extLst>
          </p:cNvPr>
          <p:cNvSpPr>
            <a:spLocks noGrp="1"/>
          </p:cNvSpPr>
          <p:nvPr>
            <p:ph type="subTitle" idx="1"/>
          </p:nvPr>
        </p:nvSpPr>
        <p:spPr>
          <a:xfrm>
            <a:off x="1212915" y="1846973"/>
            <a:ext cx="9144000" cy="4100513"/>
          </a:xfrm>
        </p:spPr>
        <p:txBody>
          <a:bodyPr>
            <a:normAutofit/>
          </a:bodyPr>
          <a:lstStyle/>
          <a:p>
            <a:pPr marL="342900" indent="-342900" algn="l">
              <a:buFont typeface="Wingdings" panose="05000000000000000000" pitchFamily="2" charset="2"/>
              <a:buChar char="Ø"/>
            </a:pPr>
            <a:r>
              <a:rPr lang="en-US" sz="2000" b="1" dirty="0">
                <a:solidFill>
                  <a:schemeClr val="tx1"/>
                </a:solidFill>
              </a:rPr>
              <a:t>Mortar</a:t>
            </a:r>
          </a:p>
          <a:p>
            <a:pPr marL="342900" indent="-342900" algn="l">
              <a:buFont typeface="Wingdings" panose="05000000000000000000" pitchFamily="2" charset="2"/>
              <a:buChar char="Ø"/>
            </a:pPr>
            <a:r>
              <a:rPr lang="en-US" sz="2000" b="1" dirty="0">
                <a:solidFill>
                  <a:schemeClr val="tx1"/>
                </a:solidFill>
              </a:rPr>
              <a:t>Cementitious Boards</a:t>
            </a:r>
          </a:p>
          <a:p>
            <a:pPr marL="342900" indent="-342900" algn="l">
              <a:buFont typeface="Wingdings" panose="05000000000000000000" pitchFamily="2" charset="2"/>
              <a:buChar char="Ø"/>
            </a:pPr>
            <a:r>
              <a:rPr lang="en-US" sz="2000" b="1" dirty="0">
                <a:solidFill>
                  <a:schemeClr val="tx1"/>
                </a:solidFill>
              </a:rPr>
              <a:t>Brick</a:t>
            </a:r>
          </a:p>
          <a:p>
            <a:pPr marL="342900" indent="-342900" algn="l">
              <a:buFont typeface="Wingdings" panose="05000000000000000000" pitchFamily="2" charset="2"/>
              <a:buChar char="Ø"/>
            </a:pPr>
            <a:r>
              <a:rPr lang="en-US" sz="2000" b="1" dirty="0">
                <a:solidFill>
                  <a:schemeClr val="tx1"/>
                </a:solidFill>
              </a:rPr>
              <a:t>Roof Tiles</a:t>
            </a:r>
          </a:p>
          <a:p>
            <a:pPr marL="342900" indent="-342900" algn="l">
              <a:buFont typeface="Wingdings" panose="05000000000000000000" pitchFamily="2" charset="2"/>
              <a:buChar char="Ø"/>
            </a:pPr>
            <a:r>
              <a:rPr lang="en-US" sz="2000" b="1" dirty="0">
                <a:solidFill>
                  <a:schemeClr val="tx1"/>
                </a:solidFill>
              </a:rPr>
              <a:t>Marble</a:t>
            </a:r>
          </a:p>
          <a:p>
            <a:pPr marL="342900" indent="-342900" algn="l">
              <a:buFont typeface="Wingdings" panose="05000000000000000000" pitchFamily="2" charset="2"/>
              <a:buChar char="Ø"/>
            </a:pPr>
            <a:r>
              <a:rPr lang="en-US" sz="2000" b="1" dirty="0">
                <a:solidFill>
                  <a:schemeClr val="tx1"/>
                </a:solidFill>
              </a:rPr>
              <a:t>Stone/Sandstone</a:t>
            </a:r>
          </a:p>
          <a:p>
            <a:pPr marL="342900" indent="-342900" algn="l">
              <a:buFont typeface="Wingdings" panose="05000000000000000000" pitchFamily="2" charset="2"/>
              <a:buChar char="Ø"/>
            </a:pPr>
            <a:r>
              <a:rPr lang="en-US" sz="2000" b="1" dirty="0">
                <a:solidFill>
                  <a:schemeClr val="tx1"/>
                </a:solidFill>
              </a:rPr>
              <a:t>Insulation Materials</a:t>
            </a:r>
          </a:p>
          <a:p>
            <a:pPr marL="342900" indent="-342900" algn="l">
              <a:buFont typeface="Wingdings" panose="05000000000000000000" pitchFamily="2" charset="2"/>
              <a:buChar char="Ø"/>
            </a:pPr>
            <a:r>
              <a:rPr lang="en-US" sz="2000" b="1" dirty="0">
                <a:solidFill>
                  <a:schemeClr val="tx1"/>
                </a:solidFill>
              </a:rPr>
              <a:t>Gypsum Board</a:t>
            </a:r>
          </a:p>
          <a:p>
            <a:pPr marL="342900" indent="-342900" algn="l">
              <a:buFont typeface="Wingdings" panose="05000000000000000000" pitchFamily="2" charset="2"/>
              <a:buChar char="Ø"/>
            </a:pPr>
            <a:r>
              <a:rPr lang="en-US" sz="2000" b="1" dirty="0">
                <a:solidFill>
                  <a:schemeClr val="tx1"/>
                </a:solidFill>
              </a:rPr>
              <a:t>Wood</a:t>
            </a:r>
          </a:p>
        </p:txBody>
      </p:sp>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4" name="Date Placeholder 3">
            <a:extLst>
              <a:ext uri="{FF2B5EF4-FFF2-40B4-BE49-F238E27FC236}">
                <a16:creationId xmlns:a16="http://schemas.microsoft.com/office/drawing/2014/main" id="{DAC25067-23FA-4640-859A-25F4F90BF8BA}"/>
              </a:ext>
            </a:extLst>
          </p:cNvPr>
          <p:cNvSpPr>
            <a:spLocks noGrp="1"/>
          </p:cNvSpPr>
          <p:nvPr>
            <p:ph type="dt" sz="half" idx="10"/>
          </p:nvPr>
        </p:nvSpPr>
        <p:spPr/>
        <p:txBody>
          <a:bodyPr/>
          <a:lstStyle/>
          <a:p>
            <a:r>
              <a:rPr lang="en-US" dirty="0"/>
              <a:t>Sept 2018</a:t>
            </a:r>
          </a:p>
        </p:txBody>
      </p:sp>
      <p:sp>
        <p:nvSpPr>
          <p:cNvPr id="6" name="Footer Placeholder 5">
            <a:extLst>
              <a:ext uri="{FF2B5EF4-FFF2-40B4-BE49-F238E27FC236}">
                <a16:creationId xmlns:a16="http://schemas.microsoft.com/office/drawing/2014/main" id="{19469E72-FDBD-44B9-A25D-6518B0C05BF2}"/>
              </a:ext>
            </a:extLst>
          </p:cNvPr>
          <p:cNvSpPr>
            <a:spLocks noGrp="1"/>
          </p:cNvSpPr>
          <p:nvPr>
            <p:ph type="ftr" sz="quarter" idx="11"/>
          </p:nvPr>
        </p:nvSpPr>
        <p:spPr/>
        <p:txBody>
          <a:bodyPr/>
          <a:lstStyle/>
          <a:p>
            <a:r>
              <a:rPr lang="en-US" dirty="0"/>
              <a:t>Gary P Kline, US Technical Leader Ruichem USA, a Division of the Ruijiang Group</a:t>
            </a:r>
          </a:p>
        </p:txBody>
      </p:sp>
    </p:spTree>
    <p:extLst>
      <p:ext uri="{BB962C8B-B14F-4D97-AF65-F5344CB8AC3E}">
        <p14:creationId xmlns:p14="http://schemas.microsoft.com/office/powerpoint/2010/main" val="77923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CD8-364E-4058-ADE1-20CB4C78AE9E}"/>
              </a:ext>
            </a:extLst>
          </p:cNvPr>
          <p:cNvSpPr>
            <a:spLocks noGrp="1"/>
          </p:cNvSpPr>
          <p:nvPr>
            <p:ph type="ctrTitle"/>
          </p:nvPr>
        </p:nvSpPr>
        <p:spPr>
          <a:xfrm>
            <a:off x="603316" y="1773810"/>
            <a:ext cx="9649905" cy="818561"/>
          </a:xfrm>
        </p:spPr>
        <p:txBody>
          <a:bodyPr>
            <a:normAutofit fontScale="90000"/>
          </a:bodyPr>
          <a:lstStyle/>
          <a:p>
            <a:pPr algn="l"/>
            <a:r>
              <a:rPr lang="en-US" sz="3600" dirty="0">
                <a:solidFill>
                  <a:srgbClr val="002060"/>
                </a:solidFill>
              </a:rPr>
              <a:t>For Information/Samples/Formulation Assistance</a:t>
            </a:r>
            <a:br>
              <a:rPr lang="en-US" sz="3600" dirty="0">
                <a:solidFill>
                  <a:srgbClr val="002060"/>
                </a:solidFill>
              </a:rPr>
            </a:br>
            <a:r>
              <a:rPr lang="en-US" sz="3600" dirty="0">
                <a:solidFill>
                  <a:srgbClr val="002060"/>
                </a:solidFill>
              </a:rPr>
              <a:t>     Please contact one of our team members:</a:t>
            </a:r>
          </a:p>
        </p:txBody>
      </p:sp>
      <p:sp>
        <p:nvSpPr>
          <p:cNvPr id="3" name="Subtitle 2">
            <a:extLst>
              <a:ext uri="{FF2B5EF4-FFF2-40B4-BE49-F238E27FC236}">
                <a16:creationId xmlns:a16="http://schemas.microsoft.com/office/drawing/2014/main" id="{BD3CD417-84B4-41FA-9A25-3DD3875E5020}"/>
              </a:ext>
            </a:extLst>
          </p:cNvPr>
          <p:cNvSpPr>
            <a:spLocks noGrp="1"/>
          </p:cNvSpPr>
          <p:nvPr>
            <p:ph type="subTitle" idx="1"/>
          </p:nvPr>
        </p:nvSpPr>
        <p:spPr>
          <a:xfrm>
            <a:off x="677334" y="3008148"/>
            <a:ext cx="9144000" cy="2921312"/>
          </a:xfrm>
        </p:spPr>
        <p:txBody>
          <a:bodyPr>
            <a:normAutofit fontScale="32500" lnSpcReduction="20000"/>
          </a:bodyPr>
          <a:lstStyle/>
          <a:p>
            <a:pPr algn="l"/>
            <a:r>
              <a:rPr lang="en-US" sz="5000" b="1" dirty="0">
                <a:solidFill>
                  <a:schemeClr val="tx1"/>
                </a:solidFill>
              </a:rPr>
              <a:t>Lily Wu                                                   Kathy Wachala</a:t>
            </a:r>
          </a:p>
          <a:p>
            <a:pPr algn="l"/>
            <a:r>
              <a:rPr lang="en-US" sz="5000" b="1" dirty="0">
                <a:solidFill>
                  <a:schemeClr val="tx1"/>
                </a:solidFill>
              </a:rPr>
              <a:t>Sales Manager                                         Business Director NA</a:t>
            </a:r>
          </a:p>
          <a:p>
            <a:pPr algn="l"/>
            <a:r>
              <a:rPr lang="en-US" sz="5000" b="1" dirty="0">
                <a:solidFill>
                  <a:srgbClr val="0070C0"/>
                </a:solidFill>
              </a:rPr>
              <a:t>silicone02@ruijianggroup.com                kwachala@ruijianggroup.com</a:t>
            </a:r>
          </a:p>
          <a:p>
            <a:pPr algn="l"/>
            <a:r>
              <a:rPr lang="en-US" sz="5000" b="1" dirty="0"/>
              <a:t>                                                              </a:t>
            </a:r>
            <a:r>
              <a:rPr lang="en-US" sz="5000" b="1" dirty="0">
                <a:solidFill>
                  <a:schemeClr val="tx1"/>
                </a:solidFill>
              </a:rPr>
              <a:t>904-625-1418 </a:t>
            </a:r>
          </a:p>
          <a:p>
            <a:pPr algn="l"/>
            <a:r>
              <a:rPr lang="en-US" sz="5000" b="1" dirty="0">
                <a:solidFill>
                  <a:schemeClr val="tx1"/>
                </a:solidFill>
              </a:rPr>
              <a:t>Gary Kline</a:t>
            </a:r>
          </a:p>
          <a:p>
            <a:pPr algn="l"/>
            <a:r>
              <a:rPr lang="en-US" sz="5000" b="1" dirty="0">
                <a:solidFill>
                  <a:schemeClr val="tx1"/>
                </a:solidFill>
              </a:rPr>
              <a:t>US Technical Leader</a:t>
            </a:r>
          </a:p>
          <a:p>
            <a:pPr algn="l"/>
            <a:r>
              <a:rPr lang="en-US" sz="5000" b="1" dirty="0">
                <a:solidFill>
                  <a:srgbClr val="0070C0"/>
                </a:solidFill>
              </a:rPr>
              <a:t>gkline@ruijianggroup.com</a:t>
            </a:r>
          </a:p>
          <a:p>
            <a:pPr algn="l"/>
            <a:r>
              <a:rPr lang="en-US" sz="5000" b="1" dirty="0">
                <a:solidFill>
                  <a:schemeClr val="tx1"/>
                </a:solidFill>
              </a:rPr>
              <a:t>571-525-8196</a:t>
            </a:r>
          </a:p>
          <a:p>
            <a:pPr algn="l"/>
            <a:endParaRPr lang="en-US" dirty="0"/>
          </a:p>
        </p:txBody>
      </p:sp>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4" name="Date Placeholder 3">
            <a:extLst>
              <a:ext uri="{FF2B5EF4-FFF2-40B4-BE49-F238E27FC236}">
                <a16:creationId xmlns:a16="http://schemas.microsoft.com/office/drawing/2014/main" id="{94E1959C-C851-4B91-A542-DA647D99F03C}"/>
              </a:ext>
            </a:extLst>
          </p:cNvPr>
          <p:cNvSpPr>
            <a:spLocks noGrp="1"/>
          </p:cNvSpPr>
          <p:nvPr>
            <p:ph type="dt" sz="half" idx="10"/>
          </p:nvPr>
        </p:nvSpPr>
        <p:spPr/>
        <p:txBody>
          <a:bodyPr/>
          <a:lstStyle/>
          <a:p>
            <a:r>
              <a:rPr lang="en-US" dirty="0"/>
              <a:t>Sept 2018</a:t>
            </a:r>
          </a:p>
        </p:txBody>
      </p:sp>
      <p:sp>
        <p:nvSpPr>
          <p:cNvPr id="6" name="Footer Placeholder 5">
            <a:extLst>
              <a:ext uri="{FF2B5EF4-FFF2-40B4-BE49-F238E27FC236}">
                <a16:creationId xmlns:a16="http://schemas.microsoft.com/office/drawing/2014/main" id="{98FFAE9B-5C8D-4405-9470-E943D498AE85}"/>
              </a:ext>
            </a:extLst>
          </p:cNvPr>
          <p:cNvSpPr>
            <a:spLocks noGrp="1"/>
          </p:cNvSpPr>
          <p:nvPr>
            <p:ph type="ftr" sz="quarter" idx="11"/>
          </p:nvPr>
        </p:nvSpPr>
        <p:spPr/>
        <p:txBody>
          <a:bodyPr/>
          <a:lstStyle/>
          <a:p>
            <a:r>
              <a:rPr lang="en-US" dirty="0"/>
              <a:t>Gary P Kline, US Technical Leader Ruichem USA, a Division of the Ruijiang Group</a:t>
            </a:r>
          </a:p>
        </p:txBody>
      </p:sp>
    </p:spTree>
    <p:extLst>
      <p:ext uri="{BB962C8B-B14F-4D97-AF65-F5344CB8AC3E}">
        <p14:creationId xmlns:p14="http://schemas.microsoft.com/office/powerpoint/2010/main" val="134213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CD8-364E-4058-ADE1-20CB4C78AE9E}"/>
              </a:ext>
            </a:extLst>
          </p:cNvPr>
          <p:cNvSpPr>
            <a:spLocks noGrp="1"/>
          </p:cNvSpPr>
          <p:nvPr>
            <p:ph type="ctrTitle"/>
          </p:nvPr>
        </p:nvSpPr>
        <p:spPr>
          <a:xfrm>
            <a:off x="677334" y="1668545"/>
            <a:ext cx="9144000" cy="3664670"/>
          </a:xfrm>
        </p:spPr>
        <p:txBody>
          <a:bodyPr>
            <a:normAutofit/>
          </a:bodyPr>
          <a:lstStyle/>
          <a:p>
            <a:pPr algn="ctr"/>
            <a:r>
              <a:rPr lang="en-US" sz="4800" dirty="0">
                <a:solidFill>
                  <a:srgbClr val="002060"/>
                </a:solidFill>
              </a:rPr>
              <a:t>Any concrete structure faces life shortening processes as a result of attack by water and waterborne salts</a:t>
            </a:r>
          </a:p>
        </p:txBody>
      </p:sp>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3" name="Date Placeholder 2">
            <a:extLst>
              <a:ext uri="{FF2B5EF4-FFF2-40B4-BE49-F238E27FC236}">
                <a16:creationId xmlns:a16="http://schemas.microsoft.com/office/drawing/2014/main" id="{518FA66F-0086-4D9A-8B0B-A95497308970}"/>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F57524AE-F32C-4CB9-AA6D-41F239128FDA}"/>
              </a:ext>
            </a:extLst>
          </p:cNvPr>
          <p:cNvSpPr>
            <a:spLocks noGrp="1"/>
          </p:cNvSpPr>
          <p:nvPr>
            <p:ph type="ftr" sz="quarter" idx="11"/>
          </p:nvPr>
        </p:nvSpPr>
        <p:spPr/>
        <p:txBody>
          <a:bodyPr/>
          <a:lstStyle/>
          <a:p>
            <a:r>
              <a:rPr lang="en-US" dirty="0"/>
              <a:t>Gary P Kline, US Technical Leader Ruichem USA, a Division of the Ruijiang Group</a:t>
            </a:r>
          </a:p>
        </p:txBody>
      </p:sp>
    </p:spTree>
    <p:extLst>
      <p:ext uri="{BB962C8B-B14F-4D97-AF65-F5344CB8AC3E}">
        <p14:creationId xmlns:p14="http://schemas.microsoft.com/office/powerpoint/2010/main" val="359096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
        <p:nvSpPr>
          <p:cNvPr id="3" name="Date Placeholder 2">
            <a:extLst>
              <a:ext uri="{FF2B5EF4-FFF2-40B4-BE49-F238E27FC236}">
                <a16:creationId xmlns:a16="http://schemas.microsoft.com/office/drawing/2014/main" id="{67DC987C-FDBF-4672-99F0-806F4CE724E2}"/>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C7DB997D-DB41-40CB-AA59-623FE7B560A1}"/>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8" name="TextBox 7">
            <a:extLst>
              <a:ext uri="{FF2B5EF4-FFF2-40B4-BE49-F238E27FC236}">
                <a16:creationId xmlns:a16="http://schemas.microsoft.com/office/drawing/2014/main" id="{E2404369-BA47-4D9C-AEFE-BA947F993B96}"/>
              </a:ext>
            </a:extLst>
          </p:cNvPr>
          <p:cNvSpPr txBox="1"/>
          <p:nvPr/>
        </p:nvSpPr>
        <p:spPr>
          <a:xfrm>
            <a:off x="2070100" y="671618"/>
            <a:ext cx="9144000" cy="1938992"/>
          </a:xfrm>
          <a:prstGeom prst="rect">
            <a:avLst/>
          </a:prstGeom>
          <a:noFill/>
        </p:spPr>
        <p:txBody>
          <a:bodyPr wrap="square" rtlCol="0">
            <a:spAutoFit/>
          </a:bodyPr>
          <a:lstStyle/>
          <a:p>
            <a:r>
              <a:rPr lang="en-US" sz="4000" dirty="0">
                <a:solidFill>
                  <a:srgbClr val="002060"/>
                </a:solidFill>
              </a:rPr>
              <a:t>Common ways water attacks      </a:t>
            </a:r>
            <a:br>
              <a:rPr lang="en-US" sz="4000" dirty="0">
                <a:solidFill>
                  <a:srgbClr val="002060"/>
                </a:solidFill>
              </a:rPr>
            </a:br>
            <a:r>
              <a:rPr lang="en-US" sz="4000" dirty="0">
                <a:solidFill>
                  <a:srgbClr val="002060"/>
                </a:solidFill>
              </a:rPr>
              <a:t>  concrete structures include:</a:t>
            </a:r>
            <a:br>
              <a:rPr lang="en-US" sz="4000" dirty="0">
                <a:solidFill>
                  <a:srgbClr val="002060"/>
                </a:solidFill>
              </a:rPr>
            </a:br>
            <a:endParaRPr lang="en-US" sz="4000" dirty="0">
              <a:solidFill>
                <a:srgbClr val="002060"/>
              </a:solidFill>
            </a:endParaRPr>
          </a:p>
        </p:txBody>
      </p:sp>
      <p:sp>
        <p:nvSpPr>
          <p:cNvPr id="9" name="TextBox 8">
            <a:extLst>
              <a:ext uri="{FF2B5EF4-FFF2-40B4-BE49-F238E27FC236}">
                <a16:creationId xmlns:a16="http://schemas.microsoft.com/office/drawing/2014/main" id="{7F96E73D-ED5F-4FFC-B0DA-DAF9AEB70FCA}"/>
              </a:ext>
            </a:extLst>
          </p:cNvPr>
          <p:cNvSpPr txBox="1"/>
          <p:nvPr/>
        </p:nvSpPr>
        <p:spPr>
          <a:xfrm>
            <a:off x="1216058" y="2441542"/>
            <a:ext cx="7466029" cy="255454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70C0"/>
                </a:solidFill>
              </a:rPr>
              <a:t>Corrosion of steel reinforcement</a:t>
            </a:r>
          </a:p>
          <a:p>
            <a:pPr marL="457200" indent="-457200">
              <a:buFont typeface="Arial" panose="020B0604020202020204" pitchFamily="34" charset="0"/>
              <a:buChar char="•"/>
            </a:pPr>
            <a:r>
              <a:rPr lang="en-US" sz="3200" b="1" dirty="0">
                <a:solidFill>
                  <a:srgbClr val="0070C0"/>
                </a:solidFill>
              </a:rPr>
              <a:t>Chloride attack</a:t>
            </a:r>
          </a:p>
          <a:p>
            <a:pPr marL="457200" indent="-457200">
              <a:buFont typeface="Arial" panose="020B0604020202020204" pitchFamily="34" charset="0"/>
              <a:buChar char="•"/>
            </a:pPr>
            <a:r>
              <a:rPr lang="en-US" sz="3200" b="1" dirty="0">
                <a:solidFill>
                  <a:srgbClr val="0070C0"/>
                </a:solidFill>
              </a:rPr>
              <a:t>Sulfate Attack</a:t>
            </a:r>
          </a:p>
          <a:p>
            <a:pPr marL="457200" indent="-457200">
              <a:buFont typeface="Arial" panose="020B0604020202020204" pitchFamily="34" charset="0"/>
              <a:buChar char="•"/>
            </a:pPr>
            <a:r>
              <a:rPr lang="en-US" sz="3200" b="1" dirty="0">
                <a:solidFill>
                  <a:srgbClr val="0070C0"/>
                </a:solidFill>
              </a:rPr>
              <a:t>Alkali aggregate reaction (AAR)</a:t>
            </a:r>
          </a:p>
          <a:p>
            <a:pPr marL="457200" indent="-457200">
              <a:buFont typeface="Arial" panose="020B0604020202020204" pitchFamily="34" charset="0"/>
              <a:buChar char="•"/>
            </a:pPr>
            <a:r>
              <a:rPr lang="en-US" sz="3200" b="1" dirty="0">
                <a:solidFill>
                  <a:srgbClr val="0070C0"/>
                </a:solidFill>
              </a:rPr>
              <a:t>Effects of freeze/thaw cycles</a:t>
            </a:r>
            <a:endParaRPr lang="en-US" sz="3200" b="1" dirty="0"/>
          </a:p>
        </p:txBody>
      </p:sp>
    </p:spTree>
    <p:extLst>
      <p:ext uri="{BB962C8B-B14F-4D97-AF65-F5344CB8AC3E}">
        <p14:creationId xmlns:p14="http://schemas.microsoft.com/office/powerpoint/2010/main" val="426025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4" name="Picture 3">
            <a:extLst>
              <a:ext uri="{FF2B5EF4-FFF2-40B4-BE49-F238E27FC236}">
                <a16:creationId xmlns:a16="http://schemas.microsoft.com/office/drawing/2014/main" id="{C92DC28B-250C-4CD3-88D2-C62C4ECEBB92}"/>
              </a:ext>
            </a:extLst>
          </p:cNvPr>
          <p:cNvPicPr>
            <a:picLocks noChangeAspect="1"/>
          </p:cNvPicPr>
          <p:nvPr/>
        </p:nvPicPr>
        <p:blipFill>
          <a:blip r:embed="rId3"/>
          <a:stretch>
            <a:fillRect/>
          </a:stretch>
        </p:blipFill>
        <p:spPr>
          <a:xfrm>
            <a:off x="6974946" y="2771480"/>
            <a:ext cx="4589468" cy="1838925"/>
          </a:xfrm>
          <a:prstGeom prst="rect">
            <a:avLst/>
          </a:prstGeom>
        </p:spPr>
      </p:pic>
      <p:sp>
        <p:nvSpPr>
          <p:cNvPr id="3" name="Date Placeholder 2">
            <a:extLst>
              <a:ext uri="{FF2B5EF4-FFF2-40B4-BE49-F238E27FC236}">
                <a16:creationId xmlns:a16="http://schemas.microsoft.com/office/drawing/2014/main" id="{B1ABD7CF-88D3-4299-ACAA-57CAA4F00DDD}"/>
              </a:ext>
            </a:extLst>
          </p:cNvPr>
          <p:cNvSpPr>
            <a:spLocks noGrp="1"/>
          </p:cNvSpPr>
          <p:nvPr>
            <p:ph type="dt" sz="half" idx="10"/>
          </p:nvPr>
        </p:nvSpPr>
        <p:spPr/>
        <p:txBody>
          <a:bodyPr/>
          <a:lstStyle/>
          <a:p>
            <a:r>
              <a:rPr lang="en-US" dirty="0"/>
              <a:t>Sept 2018</a:t>
            </a:r>
          </a:p>
        </p:txBody>
      </p:sp>
      <p:sp>
        <p:nvSpPr>
          <p:cNvPr id="6" name="Footer Placeholder 5">
            <a:extLst>
              <a:ext uri="{FF2B5EF4-FFF2-40B4-BE49-F238E27FC236}">
                <a16:creationId xmlns:a16="http://schemas.microsoft.com/office/drawing/2014/main" id="{E81AF397-1B1C-444E-B328-EA1C5B3CB6C4}"/>
              </a:ext>
            </a:extLst>
          </p:cNvPr>
          <p:cNvSpPr>
            <a:spLocks noGrp="1"/>
          </p:cNvSpPr>
          <p:nvPr>
            <p:ph type="ftr" sz="quarter" idx="11"/>
          </p:nvPr>
        </p:nvSpPr>
        <p:spPr>
          <a:xfrm>
            <a:off x="809310" y="6041362"/>
            <a:ext cx="6297612" cy="365125"/>
          </a:xfrm>
        </p:spPr>
        <p:txBody>
          <a:bodyPr/>
          <a:lstStyle/>
          <a:p>
            <a:r>
              <a:rPr lang="en-US" dirty="0"/>
              <a:t>Gary P Kline, US Technical Leader Ruichem USA, a Division of the Ruijiang Group</a:t>
            </a:r>
          </a:p>
        </p:txBody>
      </p:sp>
      <p:sp>
        <p:nvSpPr>
          <p:cNvPr id="10" name="Title 9">
            <a:extLst>
              <a:ext uri="{FF2B5EF4-FFF2-40B4-BE49-F238E27FC236}">
                <a16:creationId xmlns:a16="http://schemas.microsoft.com/office/drawing/2014/main" id="{5F2A59F7-F68C-4FD4-9B5C-ED029F2DE7E6}"/>
              </a:ext>
            </a:extLst>
          </p:cNvPr>
          <p:cNvSpPr>
            <a:spLocks noGrp="1"/>
          </p:cNvSpPr>
          <p:nvPr>
            <p:ph type="ctrTitle"/>
          </p:nvPr>
        </p:nvSpPr>
        <p:spPr>
          <a:xfrm>
            <a:off x="1573055" y="709016"/>
            <a:ext cx="7636933" cy="2780907"/>
          </a:xfrm>
        </p:spPr>
        <p:txBody>
          <a:bodyPr/>
          <a:lstStyle/>
          <a:p>
            <a:pPr algn="l"/>
            <a:br>
              <a:rPr lang="en-US" sz="3200" dirty="0">
                <a:solidFill>
                  <a:schemeClr val="accent1">
                    <a:lumMod val="75000"/>
                  </a:schemeClr>
                </a:solidFill>
              </a:rPr>
            </a:br>
            <a:br>
              <a:rPr lang="en-US" sz="3200" dirty="0">
                <a:solidFill>
                  <a:schemeClr val="accent1">
                    <a:lumMod val="75000"/>
                  </a:schemeClr>
                </a:solidFill>
              </a:rPr>
            </a:br>
            <a:br>
              <a:rPr lang="en-US" sz="3200" dirty="0">
                <a:solidFill>
                  <a:schemeClr val="accent1">
                    <a:lumMod val="75000"/>
                  </a:schemeClr>
                </a:solidFill>
              </a:rPr>
            </a:br>
            <a:r>
              <a:rPr lang="en-US" sz="2800" b="1" dirty="0">
                <a:solidFill>
                  <a:srgbClr val="0070C0"/>
                </a:solidFill>
              </a:rPr>
              <a:t>3 essential components necessary for corrosion to take place in reinforced concrete:</a:t>
            </a:r>
            <a:br>
              <a:rPr lang="en-US" sz="2800" b="1" dirty="0">
                <a:solidFill>
                  <a:srgbClr val="0070C0"/>
                </a:solidFill>
              </a:rPr>
            </a:br>
            <a:endParaRPr lang="en-US" sz="2800" b="1" dirty="0">
              <a:solidFill>
                <a:srgbClr val="0070C0"/>
              </a:solidFill>
            </a:endParaRPr>
          </a:p>
        </p:txBody>
      </p:sp>
      <p:sp>
        <p:nvSpPr>
          <p:cNvPr id="11" name="TextBox 10">
            <a:extLst>
              <a:ext uri="{FF2B5EF4-FFF2-40B4-BE49-F238E27FC236}">
                <a16:creationId xmlns:a16="http://schemas.microsoft.com/office/drawing/2014/main" id="{095A6171-BEB5-4BD7-AD20-12285336FF9F}"/>
              </a:ext>
            </a:extLst>
          </p:cNvPr>
          <p:cNvSpPr txBox="1"/>
          <p:nvPr/>
        </p:nvSpPr>
        <p:spPr>
          <a:xfrm>
            <a:off x="677334" y="3165332"/>
            <a:ext cx="7720553"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70C0"/>
                </a:solidFill>
              </a:rPr>
              <a:t>Electrolyte for ion transfer (water) </a:t>
            </a:r>
          </a:p>
          <a:p>
            <a:pPr marL="285750" indent="-285750">
              <a:buFont typeface="Arial" panose="020B0604020202020204" pitchFamily="34" charset="0"/>
              <a:buChar char="•"/>
            </a:pPr>
            <a:r>
              <a:rPr lang="en-US" sz="2400" b="1" dirty="0">
                <a:solidFill>
                  <a:srgbClr val="0070C0"/>
                </a:solidFill>
              </a:rPr>
              <a:t>Conductor for electron transfer (steel reinforcement)</a:t>
            </a:r>
          </a:p>
          <a:p>
            <a:pPr marL="285750" indent="-285750">
              <a:buFont typeface="Arial" panose="020B0604020202020204" pitchFamily="34" charset="0"/>
              <a:buChar char="•"/>
            </a:pPr>
            <a:r>
              <a:rPr lang="en-US" sz="2400" b="1" dirty="0">
                <a:solidFill>
                  <a:srgbClr val="0070C0"/>
                </a:solidFill>
              </a:rPr>
              <a:t>Oxygen</a:t>
            </a:r>
          </a:p>
          <a:p>
            <a:r>
              <a:rPr lang="en-US" sz="2400" b="1" dirty="0">
                <a:solidFill>
                  <a:srgbClr val="0070C0"/>
                </a:solidFill>
              </a:rPr>
              <a:t>Eliminating one of the elements of the corrosion triangle will mitigate the damage due to corrosion</a:t>
            </a:r>
          </a:p>
        </p:txBody>
      </p:sp>
      <p:sp>
        <p:nvSpPr>
          <p:cNvPr id="12" name="TextBox 11">
            <a:extLst>
              <a:ext uri="{FF2B5EF4-FFF2-40B4-BE49-F238E27FC236}">
                <a16:creationId xmlns:a16="http://schemas.microsoft.com/office/drawing/2014/main" id="{C426E72F-0D0A-4EF8-9BB0-543BC793DCB9}"/>
              </a:ext>
            </a:extLst>
          </p:cNvPr>
          <p:cNvSpPr txBox="1"/>
          <p:nvPr/>
        </p:nvSpPr>
        <p:spPr>
          <a:xfrm>
            <a:off x="1480009" y="433804"/>
            <a:ext cx="8780718" cy="707886"/>
          </a:xfrm>
          <a:prstGeom prst="rect">
            <a:avLst/>
          </a:prstGeom>
          <a:noFill/>
        </p:spPr>
        <p:txBody>
          <a:bodyPr wrap="square" rtlCol="0">
            <a:spAutoFit/>
          </a:bodyPr>
          <a:lstStyle/>
          <a:p>
            <a:r>
              <a:rPr lang="en-US" sz="4000" u="sng" dirty="0">
                <a:solidFill>
                  <a:srgbClr val="002060"/>
                </a:solidFill>
              </a:rPr>
              <a:t>Corrosion of steel reinforcement</a:t>
            </a:r>
            <a:endParaRPr lang="en-US" sz="4000" dirty="0">
              <a:solidFill>
                <a:srgbClr val="002060"/>
              </a:solidFill>
            </a:endParaRPr>
          </a:p>
        </p:txBody>
      </p:sp>
    </p:spTree>
    <p:extLst>
      <p:ext uri="{BB962C8B-B14F-4D97-AF65-F5344CB8AC3E}">
        <p14:creationId xmlns:p14="http://schemas.microsoft.com/office/powerpoint/2010/main" val="403858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6" name="Picture 5">
            <a:extLst>
              <a:ext uri="{FF2B5EF4-FFF2-40B4-BE49-F238E27FC236}">
                <a16:creationId xmlns:a16="http://schemas.microsoft.com/office/drawing/2014/main" id="{42BC1369-CAA5-4023-9F13-7747D9B44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102" y="2392051"/>
            <a:ext cx="3768658" cy="2073897"/>
          </a:xfrm>
          <a:prstGeom prst="rect">
            <a:avLst/>
          </a:prstGeom>
        </p:spPr>
      </p:pic>
      <p:sp>
        <p:nvSpPr>
          <p:cNvPr id="3" name="Date Placeholder 2">
            <a:extLst>
              <a:ext uri="{FF2B5EF4-FFF2-40B4-BE49-F238E27FC236}">
                <a16:creationId xmlns:a16="http://schemas.microsoft.com/office/drawing/2014/main" id="{2A0EE7F7-CEF6-4462-B26E-8CC1CADF5F57}"/>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804B6270-0AEA-4007-B0C2-E1932CF9C002}"/>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9" name="TextBox 8">
            <a:extLst>
              <a:ext uri="{FF2B5EF4-FFF2-40B4-BE49-F238E27FC236}">
                <a16:creationId xmlns:a16="http://schemas.microsoft.com/office/drawing/2014/main" id="{EBBBEBB0-CEC2-4F74-B926-2FCB1117AA28}"/>
              </a:ext>
            </a:extLst>
          </p:cNvPr>
          <p:cNvSpPr txBox="1"/>
          <p:nvPr/>
        </p:nvSpPr>
        <p:spPr>
          <a:xfrm>
            <a:off x="1329179" y="1677971"/>
            <a:ext cx="8766928" cy="4062651"/>
          </a:xfrm>
          <a:prstGeom prst="rect">
            <a:avLst/>
          </a:prstGeom>
          <a:noFill/>
        </p:spPr>
        <p:txBody>
          <a:bodyPr wrap="square" rtlCol="0">
            <a:spAutoFit/>
          </a:bodyPr>
          <a:lstStyle/>
          <a:p>
            <a:r>
              <a:rPr lang="en-US" sz="2400" b="1" dirty="0">
                <a:solidFill>
                  <a:srgbClr val="0070C0"/>
                </a:solidFill>
              </a:rPr>
              <a:t>Different types of concrete will have more connected pores and larger capillaries than others.  </a:t>
            </a:r>
            <a:br>
              <a:rPr lang="en-US" sz="2400" b="1" dirty="0">
                <a:solidFill>
                  <a:srgbClr val="0070C0"/>
                </a:solidFill>
              </a:rPr>
            </a:br>
            <a:endParaRPr lang="en-US" sz="2400" b="1" dirty="0">
              <a:solidFill>
                <a:srgbClr val="0070C0"/>
              </a:solidFill>
            </a:endParaRPr>
          </a:p>
          <a:p>
            <a:r>
              <a:rPr lang="en-US" sz="2400" b="1" dirty="0">
                <a:solidFill>
                  <a:srgbClr val="0070C0"/>
                </a:solidFill>
              </a:rPr>
              <a:t>As a result, the potential for ingress of </a:t>
            </a:r>
          </a:p>
          <a:p>
            <a:r>
              <a:rPr lang="en-US" sz="2400" b="1" dirty="0">
                <a:solidFill>
                  <a:srgbClr val="0070C0"/>
                </a:solidFill>
              </a:rPr>
              <a:t>detrimental substances into the concrete</a:t>
            </a:r>
          </a:p>
          <a:p>
            <a:r>
              <a:rPr lang="en-US" sz="2400" b="1" dirty="0">
                <a:solidFill>
                  <a:srgbClr val="0070C0"/>
                </a:solidFill>
              </a:rPr>
              <a:t>will increase leading to the breakdown of </a:t>
            </a:r>
          </a:p>
          <a:p>
            <a:r>
              <a:rPr lang="en-US" sz="2400" b="1" dirty="0">
                <a:solidFill>
                  <a:srgbClr val="0070C0"/>
                </a:solidFill>
              </a:rPr>
              <a:t>the passive layer around the rebar.</a:t>
            </a:r>
            <a:br>
              <a:rPr lang="en-US" sz="2400" b="1" dirty="0">
                <a:solidFill>
                  <a:srgbClr val="0070C0"/>
                </a:solidFill>
              </a:rPr>
            </a:br>
            <a:br>
              <a:rPr lang="en-US" sz="2400" b="1" dirty="0">
                <a:solidFill>
                  <a:srgbClr val="0070C0"/>
                </a:solidFill>
              </a:rPr>
            </a:br>
            <a:r>
              <a:rPr lang="en-US" sz="2400" b="1" dirty="0">
                <a:solidFill>
                  <a:srgbClr val="0070C0"/>
                </a:solidFill>
              </a:rPr>
              <a:t>Reducing/eliminating water ingress into the concrete will prevent the opportunity of chloride attack</a:t>
            </a:r>
            <a:br>
              <a:rPr lang="en-US" sz="2000" b="1" dirty="0">
                <a:solidFill>
                  <a:srgbClr val="0070C0"/>
                </a:solidFill>
              </a:rPr>
            </a:br>
            <a:endParaRPr lang="en-US" b="1" dirty="0">
              <a:solidFill>
                <a:srgbClr val="0070C0"/>
              </a:solidFill>
            </a:endParaRPr>
          </a:p>
        </p:txBody>
      </p:sp>
      <p:sp>
        <p:nvSpPr>
          <p:cNvPr id="10" name="TextBox 9">
            <a:extLst>
              <a:ext uri="{FF2B5EF4-FFF2-40B4-BE49-F238E27FC236}">
                <a16:creationId xmlns:a16="http://schemas.microsoft.com/office/drawing/2014/main" id="{6AB455D8-CAFF-47DB-9963-020034FC3EC6}"/>
              </a:ext>
            </a:extLst>
          </p:cNvPr>
          <p:cNvSpPr txBox="1"/>
          <p:nvPr/>
        </p:nvSpPr>
        <p:spPr>
          <a:xfrm>
            <a:off x="2070100" y="451513"/>
            <a:ext cx="5292234" cy="646331"/>
          </a:xfrm>
          <a:prstGeom prst="rect">
            <a:avLst/>
          </a:prstGeom>
          <a:noFill/>
        </p:spPr>
        <p:txBody>
          <a:bodyPr wrap="square" rtlCol="0">
            <a:spAutoFit/>
          </a:bodyPr>
          <a:lstStyle/>
          <a:p>
            <a:r>
              <a:rPr lang="en-US" sz="3600" u="sng" dirty="0">
                <a:solidFill>
                  <a:srgbClr val="002060"/>
                </a:solidFill>
              </a:rPr>
              <a:t>Chloride Attack</a:t>
            </a:r>
            <a:endParaRPr lang="en-US" sz="3600" dirty="0">
              <a:solidFill>
                <a:srgbClr val="002060"/>
              </a:solidFill>
            </a:endParaRPr>
          </a:p>
        </p:txBody>
      </p:sp>
    </p:spTree>
    <p:extLst>
      <p:ext uri="{BB962C8B-B14F-4D97-AF65-F5344CB8AC3E}">
        <p14:creationId xmlns:p14="http://schemas.microsoft.com/office/powerpoint/2010/main" val="207443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6" name="Picture 5">
            <a:extLst>
              <a:ext uri="{FF2B5EF4-FFF2-40B4-BE49-F238E27FC236}">
                <a16:creationId xmlns:a16="http://schemas.microsoft.com/office/drawing/2014/main" id="{63603640-0394-4C38-87D6-EE963092B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302" y="2812648"/>
            <a:ext cx="6843539" cy="3228714"/>
          </a:xfrm>
          <a:prstGeom prst="rect">
            <a:avLst/>
          </a:prstGeom>
        </p:spPr>
      </p:pic>
      <p:sp>
        <p:nvSpPr>
          <p:cNvPr id="3" name="Date Placeholder 2">
            <a:extLst>
              <a:ext uri="{FF2B5EF4-FFF2-40B4-BE49-F238E27FC236}">
                <a16:creationId xmlns:a16="http://schemas.microsoft.com/office/drawing/2014/main" id="{44636415-4F8A-4814-AED7-F2A683C27B59}"/>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848275F5-F601-4F6F-A478-7D9CE580821D}"/>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8" name="TextBox 7">
            <a:extLst>
              <a:ext uri="{FF2B5EF4-FFF2-40B4-BE49-F238E27FC236}">
                <a16:creationId xmlns:a16="http://schemas.microsoft.com/office/drawing/2014/main" id="{948C3976-83FE-4296-8D80-DA18010F602F}"/>
              </a:ext>
            </a:extLst>
          </p:cNvPr>
          <p:cNvSpPr txBox="1"/>
          <p:nvPr/>
        </p:nvSpPr>
        <p:spPr>
          <a:xfrm>
            <a:off x="1035050" y="1663124"/>
            <a:ext cx="9049732" cy="3416320"/>
          </a:xfrm>
          <a:prstGeom prst="rect">
            <a:avLst/>
          </a:prstGeom>
          <a:noFill/>
        </p:spPr>
        <p:txBody>
          <a:bodyPr wrap="square" rtlCol="0">
            <a:spAutoFit/>
          </a:bodyPr>
          <a:lstStyle/>
          <a:p>
            <a:r>
              <a:rPr lang="en-US" sz="2400" b="1" dirty="0">
                <a:solidFill>
                  <a:srgbClr val="0070C0"/>
                </a:solidFill>
              </a:rPr>
              <a:t>The most common type of sulfate attack is through external means.  Water containing dissolved sulfate can penetrate and cause several problems within the concrete structure:</a:t>
            </a:r>
          </a:p>
          <a:p>
            <a:endParaRPr lang="en-US" sz="2400" b="1" dirty="0">
              <a:solidFill>
                <a:srgbClr val="0070C0"/>
              </a:solidFill>
            </a:endParaRPr>
          </a:p>
          <a:p>
            <a:pPr marL="342900" indent="-342900">
              <a:buFont typeface="Arial" panose="020B0604020202020204" pitchFamily="34" charset="0"/>
              <a:buChar char="•"/>
            </a:pPr>
            <a:r>
              <a:rPr lang="en-US" sz="2400" b="1" dirty="0">
                <a:solidFill>
                  <a:srgbClr val="0070C0"/>
                </a:solidFill>
              </a:rPr>
              <a:t>Extensive cracking</a:t>
            </a:r>
          </a:p>
          <a:p>
            <a:pPr marL="342900" indent="-342900">
              <a:buFont typeface="Arial" panose="020B0604020202020204" pitchFamily="34" charset="0"/>
              <a:buChar char="•"/>
            </a:pPr>
            <a:r>
              <a:rPr lang="en-US" sz="2400" b="1" dirty="0">
                <a:solidFill>
                  <a:srgbClr val="0070C0"/>
                </a:solidFill>
              </a:rPr>
              <a:t>Expansion</a:t>
            </a:r>
          </a:p>
          <a:p>
            <a:pPr marL="342900" indent="-342900">
              <a:buFont typeface="Arial" panose="020B0604020202020204" pitchFamily="34" charset="0"/>
              <a:buChar char="•"/>
            </a:pPr>
            <a:r>
              <a:rPr lang="en-US" sz="2400" b="1" dirty="0">
                <a:solidFill>
                  <a:srgbClr val="0070C0"/>
                </a:solidFill>
              </a:rPr>
              <a:t>Loss of bond between </a:t>
            </a:r>
          </a:p>
          <a:p>
            <a:r>
              <a:rPr lang="en-US" sz="2400" b="1" dirty="0">
                <a:solidFill>
                  <a:srgbClr val="0070C0"/>
                </a:solidFill>
              </a:rPr>
              <a:t>the cement paste and </a:t>
            </a:r>
          </a:p>
          <a:p>
            <a:r>
              <a:rPr lang="en-US" sz="2400" b="1" dirty="0">
                <a:solidFill>
                  <a:srgbClr val="0070C0"/>
                </a:solidFill>
              </a:rPr>
              <a:t>the aggregate</a:t>
            </a:r>
          </a:p>
        </p:txBody>
      </p:sp>
      <p:sp>
        <p:nvSpPr>
          <p:cNvPr id="9" name="TextBox 8">
            <a:extLst>
              <a:ext uri="{FF2B5EF4-FFF2-40B4-BE49-F238E27FC236}">
                <a16:creationId xmlns:a16="http://schemas.microsoft.com/office/drawing/2014/main" id="{99E8B89A-C451-45E6-9CBB-532EE7A482D1}"/>
              </a:ext>
            </a:extLst>
          </p:cNvPr>
          <p:cNvSpPr txBox="1"/>
          <p:nvPr/>
        </p:nvSpPr>
        <p:spPr>
          <a:xfrm>
            <a:off x="2545237" y="239269"/>
            <a:ext cx="6334812" cy="707886"/>
          </a:xfrm>
          <a:prstGeom prst="rect">
            <a:avLst/>
          </a:prstGeom>
          <a:noFill/>
        </p:spPr>
        <p:txBody>
          <a:bodyPr wrap="square" rtlCol="0">
            <a:spAutoFit/>
          </a:bodyPr>
          <a:lstStyle/>
          <a:p>
            <a:r>
              <a:rPr lang="en-US" sz="4000" u="sng" dirty="0">
                <a:solidFill>
                  <a:srgbClr val="002060"/>
                </a:solidFill>
              </a:rPr>
              <a:t>Sulfate Attack</a:t>
            </a:r>
            <a:endParaRPr lang="en-US" sz="4000" dirty="0">
              <a:solidFill>
                <a:srgbClr val="002060"/>
              </a:solidFill>
            </a:endParaRPr>
          </a:p>
        </p:txBody>
      </p:sp>
    </p:spTree>
    <p:extLst>
      <p:ext uri="{BB962C8B-B14F-4D97-AF65-F5344CB8AC3E}">
        <p14:creationId xmlns:p14="http://schemas.microsoft.com/office/powerpoint/2010/main" val="191993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6" name="Picture 5">
            <a:extLst>
              <a:ext uri="{FF2B5EF4-FFF2-40B4-BE49-F238E27FC236}">
                <a16:creationId xmlns:a16="http://schemas.microsoft.com/office/drawing/2014/main" id="{A1BF679B-C414-40B2-9BD6-F31968C61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651" y="2673081"/>
            <a:ext cx="4117729" cy="2212245"/>
          </a:xfrm>
          <a:prstGeom prst="rect">
            <a:avLst/>
          </a:prstGeom>
        </p:spPr>
      </p:pic>
      <p:sp>
        <p:nvSpPr>
          <p:cNvPr id="3" name="Date Placeholder 2">
            <a:extLst>
              <a:ext uri="{FF2B5EF4-FFF2-40B4-BE49-F238E27FC236}">
                <a16:creationId xmlns:a16="http://schemas.microsoft.com/office/drawing/2014/main" id="{0E1B9C5F-7622-4109-8065-813D2C7A12A4}"/>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6C138246-F9E4-4C31-9140-4261AC1C0F36}"/>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8" name="TextBox 7">
            <a:extLst>
              <a:ext uri="{FF2B5EF4-FFF2-40B4-BE49-F238E27FC236}">
                <a16:creationId xmlns:a16="http://schemas.microsoft.com/office/drawing/2014/main" id="{F1E32E68-FB37-4047-97E6-759D2F4892C4}"/>
              </a:ext>
            </a:extLst>
          </p:cNvPr>
          <p:cNvSpPr txBox="1"/>
          <p:nvPr/>
        </p:nvSpPr>
        <p:spPr>
          <a:xfrm>
            <a:off x="1108614" y="1517047"/>
            <a:ext cx="8144758" cy="4524315"/>
          </a:xfrm>
          <a:prstGeom prst="rect">
            <a:avLst/>
          </a:prstGeom>
          <a:noFill/>
        </p:spPr>
        <p:txBody>
          <a:bodyPr wrap="square" rtlCol="0">
            <a:spAutoFit/>
          </a:bodyPr>
          <a:lstStyle/>
          <a:p>
            <a:r>
              <a:rPr lang="en-US" sz="2400" b="1" dirty="0">
                <a:solidFill>
                  <a:srgbClr val="0070C0"/>
                </a:solidFill>
              </a:rPr>
              <a:t>Certain aggregates can react with the alkali hydroxides in concrete causing deterioration of the concrete structure through expansion and cracking. Alkali-Silica Reaction (ASR) is the most common type.  </a:t>
            </a:r>
          </a:p>
          <a:p>
            <a:endParaRPr lang="en-US" sz="2400" b="1" dirty="0">
              <a:solidFill>
                <a:srgbClr val="0070C0"/>
              </a:solidFill>
            </a:endParaRPr>
          </a:p>
          <a:p>
            <a:r>
              <a:rPr lang="en-US" sz="2400" b="1" dirty="0">
                <a:solidFill>
                  <a:srgbClr val="0070C0"/>
                </a:solidFill>
              </a:rPr>
              <a:t>In this reaction, the silica in the aggregate </a:t>
            </a:r>
          </a:p>
          <a:p>
            <a:r>
              <a:rPr lang="en-US" sz="2400" b="1" dirty="0">
                <a:solidFill>
                  <a:srgbClr val="0070C0"/>
                </a:solidFill>
              </a:rPr>
              <a:t>reacts with alkali hydroxide in concrete </a:t>
            </a:r>
          </a:p>
          <a:p>
            <a:r>
              <a:rPr lang="en-US" sz="2400" b="1" dirty="0">
                <a:solidFill>
                  <a:srgbClr val="0070C0"/>
                </a:solidFill>
              </a:rPr>
              <a:t>and forms a gel.  This gel swells by </a:t>
            </a:r>
          </a:p>
          <a:p>
            <a:r>
              <a:rPr lang="en-US" sz="2400" b="1" dirty="0">
                <a:solidFill>
                  <a:srgbClr val="0070C0"/>
                </a:solidFill>
              </a:rPr>
              <a:t>absorbing water.  Preventing water ingress </a:t>
            </a:r>
          </a:p>
          <a:p>
            <a:r>
              <a:rPr lang="en-US" sz="2400" b="1" dirty="0">
                <a:solidFill>
                  <a:srgbClr val="0070C0"/>
                </a:solidFill>
              </a:rPr>
              <a:t>will help prevent the swelling and resulting damage.</a:t>
            </a:r>
            <a:br>
              <a:rPr lang="en-US" sz="2400" dirty="0">
                <a:solidFill>
                  <a:srgbClr val="00B0F0"/>
                </a:solidFill>
              </a:rPr>
            </a:br>
            <a:br>
              <a:rPr lang="en-US" sz="2400" dirty="0"/>
            </a:br>
            <a:endParaRPr lang="en-US" sz="2400" dirty="0"/>
          </a:p>
        </p:txBody>
      </p:sp>
      <p:sp>
        <p:nvSpPr>
          <p:cNvPr id="9" name="TextBox 8">
            <a:extLst>
              <a:ext uri="{FF2B5EF4-FFF2-40B4-BE49-F238E27FC236}">
                <a16:creationId xmlns:a16="http://schemas.microsoft.com/office/drawing/2014/main" id="{ABC12612-D8A1-4BFD-8C6C-72A449804F2E}"/>
              </a:ext>
            </a:extLst>
          </p:cNvPr>
          <p:cNvSpPr txBox="1"/>
          <p:nvPr/>
        </p:nvSpPr>
        <p:spPr>
          <a:xfrm>
            <a:off x="1986594" y="333537"/>
            <a:ext cx="7817281" cy="1261884"/>
          </a:xfrm>
          <a:prstGeom prst="rect">
            <a:avLst/>
          </a:prstGeom>
          <a:noFill/>
        </p:spPr>
        <p:txBody>
          <a:bodyPr wrap="square" rtlCol="0">
            <a:spAutoFit/>
          </a:bodyPr>
          <a:lstStyle/>
          <a:p>
            <a:r>
              <a:rPr lang="en-US" sz="4000" u="sng" dirty="0">
                <a:solidFill>
                  <a:srgbClr val="002060"/>
                </a:solidFill>
              </a:rPr>
              <a:t>Alkali Aggregate Reaction (AAR)</a:t>
            </a:r>
            <a:br>
              <a:rPr lang="en-US" u="sng" dirty="0">
                <a:solidFill>
                  <a:srgbClr val="002060"/>
                </a:solidFill>
              </a:rPr>
            </a:br>
            <a:br>
              <a:rPr lang="en-US" u="sng" dirty="0"/>
            </a:br>
            <a:endParaRPr lang="en-US" dirty="0"/>
          </a:p>
        </p:txBody>
      </p:sp>
    </p:spTree>
    <p:extLst>
      <p:ext uri="{BB962C8B-B14F-4D97-AF65-F5344CB8AC3E}">
        <p14:creationId xmlns:p14="http://schemas.microsoft.com/office/powerpoint/2010/main" val="117611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AFAFC-25C0-410E-8867-79C4ABBE9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pic>
        <p:nvPicPr>
          <p:cNvPr id="6" name="Picture 5">
            <a:extLst>
              <a:ext uri="{FF2B5EF4-FFF2-40B4-BE49-F238E27FC236}">
                <a16:creationId xmlns:a16="http://schemas.microsoft.com/office/drawing/2014/main" id="{199AB634-F82A-42D0-A378-4D5F71D24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836" y="3542956"/>
            <a:ext cx="4578857" cy="2238866"/>
          </a:xfrm>
          <a:prstGeom prst="rect">
            <a:avLst/>
          </a:prstGeom>
        </p:spPr>
      </p:pic>
      <p:sp>
        <p:nvSpPr>
          <p:cNvPr id="3" name="Date Placeholder 2">
            <a:extLst>
              <a:ext uri="{FF2B5EF4-FFF2-40B4-BE49-F238E27FC236}">
                <a16:creationId xmlns:a16="http://schemas.microsoft.com/office/drawing/2014/main" id="{9FA5525D-4C00-4EFD-8C14-96DA398BB728}"/>
              </a:ext>
            </a:extLst>
          </p:cNvPr>
          <p:cNvSpPr>
            <a:spLocks noGrp="1"/>
          </p:cNvSpPr>
          <p:nvPr>
            <p:ph type="dt" sz="half" idx="10"/>
          </p:nvPr>
        </p:nvSpPr>
        <p:spPr/>
        <p:txBody>
          <a:bodyPr/>
          <a:lstStyle/>
          <a:p>
            <a:r>
              <a:rPr lang="en-US" dirty="0"/>
              <a:t>Sept 2018</a:t>
            </a:r>
          </a:p>
        </p:txBody>
      </p:sp>
      <p:sp>
        <p:nvSpPr>
          <p:cNvPr id="4" name="Footer Placeholder 3">
            <a:extLst>
              <a:ext uri="{FF2B5EF4-FFF2-40B4-BE49-F238E27FC236}">
                <a16:creationId xmlns:a16="http://schemas.microsoft.com/office/drawing/2014/main" id="{67B58E53-D5B7-416E-ABFF-5B70429580A2}"/>
              </a:ext>
            </a:extLst>
          </p:cNvPr>
          <p:cNvSpPr>
            <a:spLocks noGrp="1"/>
          </p:cNvSpPr>
          <p:nvPr>
            <p:ph type="ftr" sz="quarter" idx="11"/>
          </p:nvPr>
        </p:nvSpPr>
        <p:spPr/>
        <p:txBody>
          <a:bodyPr/>
          <a:lstStyle/>
          <a:p>
            <a:r>
              <a:rPr lang="en-US" dirty="0"/>
              <a:t>Gary P Kline, US Technical Leader Ruichem USA, a Division of the Ruijiang Group</a:t>
            </a:r>
          </a:p>
        </p:txBody>
      </p:sp>
      <p:sp>
        <p:nvSpPr>
          <p:cNvPr id="9" name="TextBox 8">
            <a:extLst>
              <a:ext uri="{FF2B5EF4-FFF2-40B4-BE49-F238E27FC236}">
                <a16:creationId xmlns:a16="http://schemas.microsoft.com/office/drawing/2014/main" id="{263495C3-8B7D-4757-8371-73D5944DBE33}"/>
              </a:ext>
            </a:extLst>
          </p:cNvPr>
          <p:cNvSpPr txBox="1"/>
          <p:nvPr/>
        </p:nvSpPr>
        <p:spPr>
          <a:xfrm>
            <a:off x="838985" y="1885361"/>
            <a:ext cx="8163613" cy="2862322"/>
          </a:xfrm>
          <a:prstGeom prst="rect">
            <a:avLst/>
          </a:prstGeom>
          <a:noFill/>
        </p:spPr>
        <p:txBody>
          <a:bodyPr wrap="square" rtlCol="0">
            <a:spAutoFit/>
          </a:bodyPr>
          <a:lstStyle/>
          <a:p>
            <a:r>
              <a:rPr lang="en-US" sz="2000" b="1" dirty="0">
                <a:solidFill>
                  <a:srgbClr val="0070C0"/>
                </a:solidFill>
              </a:rPr>
              <a:t>Freeze/Thaw actions will likely cause significant deterioration to concrete especially non-air entrained concrete.  When water freezes, it occupies 9% more volume.  Without available space for the increased volume, deterioration/damage can occur such as spalling and scaling, surface cracking or exposure of aggregate.  </a:t>
            </a:r>
            <a:br>
              <a:rPr lang="en-US" sz="2000" b="1" dirty="0">
                <a:solidFill>
                  <a:srgbClr val="0070C0"/>
                </a:solidFill>
              </a:rPr>
            </a:br>
            <a:br>
              <a:rPr lang="en-US" sz="2000" b="1" dirty="0">
                <a:solidFill>
                  <a:srgbClr val="0070C0"/>
                </a:solidFill>
              </a:rPr>
            </a:br>
            <a:r>
              <a:rPr lang="en-US" sz="2000" b="1" dirty="0">
                <a:solidFill>
                  <a:srgbClr val="0070C0"/>
                </a:solidFill>
              </a:rPr>
              <a:t>By eliminating water penetrating the </a:t>
            </a:r>
          </a:p>
          <a:p>
            <a:r>
              <a:rPr lang="en-US" sz="2000" b="1" dirty="0">
                <a:solidFill>
                  <a:srgbClr val="0070C0"/>
                </a:solidFill>
              </a:rPr>
              <a:t>concrete surface, these issues can be </a:t>
            </a:r>
          </a:p>
          <a:p>
            <a:r>
              <a:rPr lang="en-US" sz="2000" b="1" dirty="0">
                <a:solidFill>
                  <a:srgbClr val="0070C0"/>
                </a:solidFill>
              </a:rPr>
              <a:t>Greatly reduced</a:t>
            </a:r>
          </a:p>
        </p:txBody>
      </p:sp>
      <p:sp>
        <p:nvSpPr>
          <p:cNvPr id="10" name="TextBox 9">
            <a:extLst>
              <a:ext uri="{FF2B5EF4-FFF2-40B4-BE49-F238E27FC236}">
                <a16:creationId xmlns:a16="http://schemas.microsoft.com/office/drawing/2014/main" id="{507448B1-EF0B-4886-A7DE-7FA1D9BD0B06}"/>
              </a:ext>
            </a:extLst>
          </p:cNvPr>
          <p:cNvSpPr txBox="1"/>
          <p:nvPr/>
        </p:nvSpPr>
        <p:spPr>
          <a:xfrm>
            <a:off x="2705493" y="518474"/>
            <a:ext cx="4920792" cy="707886"/>
          </a:xfrm>
          <a:prstGeom prst="rect">
            <a:avLst/>
          </a:prstGeom>
          <a:noFill/>
        </p:spPr>
        <p:txBody>
          <a:bodyPr wrap="square" rtlCol="0">
            <a:spAutoFit/>
          </a:bodyPr>
          <a:lstStyle/>
          <a:p>
            <a:r>
              <a:rPr lang="en-US" sz="4000" u="sng" dirty="0">
                <a:solidFill>
                  <a:srgbClr val="002060"/>
                </a:solidFill>
              </a:rPr>
              <a:t>Freeze/Thaw Cycles</a:t>
            </a:r>
          </a:p>
        </p:txBody>
      </p:sp>
    </p:spTree>
    <p:extLst>
      <p:ext uri="{BB962C8B-B14F-4D97-AF65-F5344CB8AC3E}">
        <p14:creationId xmlns:p14="http://schemas.microsoft.com/office/powerpoint/2010/main" val="103939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3284-DF39-43E4-BC50-A7DFF70843FB}"/>
              </a:ext>
            </a:extLst>
          </p:cNvPr>
          <p:cNvSpPr>
            <a:spLocks noGrp="1"/>
          </p:cNvSpPr>
          <p:nvPr>
            <p:ph type="ctrTitle"/>
          </p:nvPr>
        </p:nvSpPr>
        <p:spPr>
          <a:xfrm>
            <a:off x="1059806" y="1160865"/>
            <a:ext cx="7766936" cy="1646302"/>
          </a:xfrm>
        </p:spPr>
        <p:txBody>
          <a:bodyPr/>
          <a:lstStyle/>
          <a:p>
            <a:pPr algn="ctr"/>
            <a:r>
              <a:rPr lang="en-US" dirty="0">
                <a:solidFill>
                  <a:srgbClr val="002060"/>
                </a:solidFill>
              </a:rPr>
              <a:t>Why Select a </a:t>
            </a:r>
            <a:r>
              <a:rPr lang="en-US" u="sng" dirty="0">
                <a:solidFill>
                  <a:srgbClr val="002060"/>
                </a:solidFill>
              </a:rPr>
              <a:t>Penetrating Sealer</a:t>
            </a:r>
          </a:p>
        </p:txBody>
      </p:sp>
      <p:sp>
        <p:nvSpPr>
          <p:cNvPr id="3" name="Subtitle 2">
            <a:extLst>
              <a:ext uri="{FF2B5EF4-FFF2-40B4-BE49-F238E27FC236}">
                <a16:creationId xmlns:a16="http://schemas.microsoft.com/office/drawing/2014/main" id="{4D26A949-5694-4B89-A490-D2D8100D63C9}"/>
              </a:ext>
            </a:extLst>
          </p:cNvPr>
          <p:cNvSpPr>
            <a:spLocks noGrp="1"/>
          </p:cNvSpPr>
          <p:nvPr>
            <p:ph type="subTitle" idx="1"/>
          </p:nvPr>
        </p:nvSpPr>
        <p:spPr>
          <a:xfrm>
            <a:off x="1377858" y="2778916"/>
            <a:ext cx="7766936" cy="1096899"/>
          </a:xfrm>
        </p:spPr>
        <p:txBody>
          <a:bodyPr>
            <a:noAutofit/>
          </a:bodyPr>
          <a:lstStyle/>
          <a:p>
            <a:pPr algn="l"/>
            <a:r>
              <a:rPr lang="en-US" sz="2400" b="1" dirty="0">
                <a:solidFill>
                  <a:schemeClr val="tx1"/>
                </a:solidFill>
              </a:rPr>
              <a:t>Coating type sealers tend to remain on the surface limiting their effectiveness/durability</a:t>
            </a:r>
          </a:p>
          <a:p>
            <a:pPr algn="l"/>
            <a:endParaRPr lang="en-US" sz="2400" b="1" dirty="0">
              <a:solidFill>
                <a:schemeClr val="tx1"/>
              </a:solidFill>
            </a:endParaRPr>
          </a:p>
          <a:p>
            <a:pPr algn="l"/>
            <a:r>
              <a:rPr lang="en-US" sz="2400" b="1" dirty="0">
                <a:solidFill>
                  <a:schemeClr val="tx1"/>
                </a:solidFill>
              </a:rPr>
              <a:t>Penetrating/reactive sealers go inside of the concrete matrix and chemically react increasing the durability and weatherability – Reactive sealers include Silanes and Siloxanes</a:t>
            </a:r>
          </a:p>
        </p:txBody>
      </p:sp>
      <p:sp>
        <p:nvSpPr>
          <p:cNvPr id="4" name="Date Placeholder 3">
            <a:extLst>
              <a:ext uri="{FF2B5EF4-FFF2-40B4-BE49-F238E27FC236}">
                <a16:creationId xmlns:a16="http://schemas.microsoft.com/office/drawing/2014/main" id="{61C12935-F7C0-48C9-AD8D-8E64353447D1}"/>
              </a:ext>
            </a:extLst>
          </p:cNvPr>
          <p:cNvSpPr>
            <a:spLocks noGrp="1"/>
          </p:cNvSpPr>
          <p:nvPr>
            <p:ph type="dt" sz="half" idx="10"/>
          </p:nvPr>
        </p:nvSpPr>
        <p:spPr/>
        <p:txBody>
          <a:bodyPr/>
          <a:lstStyle/>
          <a:p>
            <a:r>
              <a:rPr lang="en-US" dirty="0"/>
              <a:t>Sept 2018</a:t>
            </a:r>
          </a:p>
        </p:txBody>
      </p:sp>
      <p:sp>
        <p:nvSpPr>
          <p:cNvPr id="5" name="Footer Placeholder 4">
            <a:extLst>
              <a:ext uri="{FF2B5EF4-FFF2-40B4-BE49-F238E27FC236}">
                <a16:creationId xmlns:a16="http://schemas.microsoft.com/office/drawing/2014/main" id="{5046C4CB-C56B-4C64-88BD-F024A4F619B1}"/>
              </a:ext>
            </a:extLst>
          </p:cNvPr>
          <p:cNvSpPr>
            <a:spLocks noGrp="1"/>
          </p:cNvSpPr>
          <p:nvPr>
            <p:ph type="ftr" sz="quarter" idx="11"/>
          </p:nvPr>
        </p:nvSpPr>
        <p:spPr/>
        <p:txBody>
          <a:bodyPr/>
          <a:lstStyle/>
          <a:p>
            <a:r>
              <a:rPr lang="en-US" dirty="0"/>
              <a:t>Gary P Kline, US Technical Leader Ruichem USA, a Division of the Ruijiang Group</a:t>
            </a:r>
          </a:p>
        </p:txBody>
      </p:sp>
      <p:pic>
        <p:nvPicPr>
          <p:cNvPr id="6" name="Picture 5">
            <a:extLst>
              <a:ext uri="{FF2B5EF4-FFF2-40B4-BE49-F238E27FC236}">
                <a16:creationId xmlns:a16="http://schemas.microsoft.com/office/drawing/2014/main" id="{7C759506-186D-4F36-8992-CF8F9B92A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70100" cy="1485900"/>
          </a:xfrm>
          <a:prstGeom prst="rect">
            <a:avLst/>
          </a:prstGeom>
        </p:spPr>
      </p:pic>
    </p:spTree>
    <p:extLst>
      <p:ext uri="{BB962C8B-B14F-4D97-AF65-F5344CB8AC3E}">
        <p14:creationId xmlns:p14="http://schemas.microsoft.com/office/powerpoint/2010/main" val="24096934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1282</TotalTime>
  <Words>1016</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Trebuchet MS</vt:lpstr>
      <vt:lpstr>Wingdings</vt:lpstr>
      <vt:lpstr>Wingdings 3</vt:lpstr>
      <vt:lpstr>Facet</vt:lpstr>
      <vt:lpstr>Ruisil Water Proofing Agents Can Help Protect Your Concrete Structures </vt:lpstr>
      <vt:lpstr>Any concrete structure faces life shortening processes as a result of attack by water and waterborne salts</vt:lpstr>
      <vt:lpstr>PowerPoint Presentation</vt:lpstr>
      <vt:lpstr>   3 essential components necessary for corrosion to take place in reinforced concrete: </vt:lpstr>
      <vt:lpstr>PowerPoint Presentation</vt:lpstr>
      <vt:lpstr>PowerPoint Presentation</vt:lpstr>
      <vt:lpstr>PowerPoint Presentation</vt:lpstr>
      <vt:lpstr>PowerPoint Presentation</vt:lpstr>
      <vt:lpstr>Why Select a Penetrating Sealer</vt:lpstr>
      <vt:lpstr>General Types of Sealers</vt:lpstr>
      <vt:lpstr>PowerPoint Presentation</vt:lpstr>
      <vt:lpstr>PowerPoint Presentation</vt:lpstr>
      <vt:lpstr>Silane Chemistry</vt:lpstr>
      <vt:lpstr>PowerPoint Presentation</vt:lpstr>
      <vt:lpstr>PowerPoint Presentation</vt:lpstr>
      <vt:lpstr>Water Repellant Products to meet your formulation needs:</vt:lpstr>
      <vt:lpstr>Additional Substrates </vt:lpstr>
      <vt:lpstr>For Information/Samples/Formulation Assistance      Please contact one of our team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Kline</dc:creator>
  <cp:lastModifiedBy>Kathy Wachala</cp:lastModifiedBy>
  <cp:revision>73</cp:revision>
  <dcterms:created xsi:type="dcterms:W3CDTF">2018-03-16T15:29:00Z</dcterms:created>
  <dcterms:modified xsi:type="dcterms:W3CDTF">2018-08-21T22:39:07Z</dcterms:modified>
</cp:coreProperties>
</file>